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323" r:id="rId3"/>
    <p:sldId id="281" r:id="rId4"/>
    <p:sldId id="312" r:id="rId5"/>
    <p:sldId id="313" r:id="rId6"/>
    <p:sldId id="318" r:id="rId7"/>
    <p:sldId id="316" r:id="rId8"/>
    <p:sldId id="314" r:id="rId9"/>
    <p:sldId id="310" r:id="rId10"/>
    <p:sldId id="319" r:id="rId11"/>
    <p:sldId id="317" r:id="rId12"/>
    <p:sldId id="320" r:id="rId13"/>
    <p:sldId id="322" r:id="rId14"/>
    <p:sldId id="321" r:id="rId15"/>
    <p:sldId id="289" r:id="rId16"/>
    <p:sldId id="31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407B"/>
    <a:srgbClr val="DBE0E3"/>
    <a:srgbClr val="D53942"/>
    <a:srgbClr val="FD16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89C5E-7295-474C-BC44-B4FBF58E1240}" v="2" dt="2020-10-23T07:17:09.555"/>
    <p1510:client id="{E9E31BED-E236-41B5-BE81-EFAC630FEBD4}" v="6" dt="2020-11-02T04:36:0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6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zzzzaki6" userId="373eOGVm11x/oMjoxOrf51Q80FhLgxS0gwOc8i9Wpgg=" providerId="None" clId="Web-{56689C5E-7295-474C-BC44-B4FBF58E1240}"/>
    <pc:docChg chg="addSld">
      <pc:chgData name="chezzzzaki6" userId="373eOGVm11x/oMjoxOrf51Q80FhLgxS0gwOc8i9Wpgg=" providerId="None" clId="Web-{56689C5E-7295-474C-BC44-B4FBF58E1240}" dt="2020-10-23T07:17:09.555" v="1"/>
      <pc:docMkLst>
        <pc:docMk/>
      </pc:docMkLst>
      <pc:sldChg chg="new">
        <pc:chgData name="chezzzzaki6" userId="373eOGVm11x/oMjoxOrf51Q80FhLgxS0gwOc8i9Wpgg=" providerId="None" clId="Web-{56689C5E-7295-474C-BC44-B4FBF58E1240}" dt="2020-10-23T07:16:52.133" v="0"/>
        <pc:sldMkLst>
          <pc:docMk/>
          <pc:sldMk cId="1271572559" sldId="256"/>
        </pc:sldMkLst>
      </pc:sldChg>
      <pc:sldChg chg="new">
        <pc:chgData name="chezzzzaki6" userId="373eOGVm11x/oMjoxOrf51Q80FhLgxS0gwOc8i9Wpgg=" providerId="None" clId="Web-{56689C5E-7295-474C-BC44-B4FBF58E1240}" dt="2020-10-23T07:17:09.555" v="1"/>
        <pc:sldMkLst>
          <pc:docMk/>
          <pc:sldMk cId="4038723343" sldId="257"/>
        </pc:sldMkLst>
      </pc:sldChg>
    </pc:docChg>
  </pc:docChgLst>
  <pc:docChgLst>
    <pc:chgData name="kaf.me@krirpo.ru" userId="8X6hwp29S4Z4abHMegWoRNGAEC4bnOKOPEsmPFCjKHE=" providerId="None" clId="Web-{E9E31BED-E236-41B5-BE81-EFAC630FEBD4}"/>
    <pc:docChg chg="addSld modSld">
      <pc:chgData name="kaf.me@krirpo.ru" userId="8X6hwp29S4Z4abHMegWoRNGAEC4bnOKOPEsmPFCjKHE=" providerId="None" clId="Web-{E9E31BED-E236-41B5-BE81-EFAC630FEBD4}" dt="2020-11-02T04:36:04.531" v="5"/>
      <pc:docMkLst>
        <pc:docMk/>
      </pc:docMkLst>
      <pc:sldChg chg="modTransition">
        <pc:chgData name="kaf.me@krirpo.ru" userId="8X6hwp29S4Z4abHMegWoRNGAEC4bnOKOPEsmPFCjKHE=" providerId="None" clId="Web-{E9E31BED-E236-41B5-BE81-EFAC630FEBD4}" dt="2020-11-02T04:32:46.090" v="3"/>
        <pc:sldMkLst>
          <pc:docMk/>
          <pc:sldMk cId="4038723343" sldId="257"/>
        </pc:sldMkLst>
      </pc:sldChg>
      <pc:sldChg chg="new">
        <pc:chgData name="kaf.me@krirpo.ru" userId="8X6hwp29S4Z4abHMegWoRNGAEC4bnOKOPEsmPFCjKHE=" providerId="None" clId="Web-{E9E31BED-E236-41B5-BE81-EFAC630FEBD4}" dt="2020-11-02T04:35:35.608" v="4"/>
        <pc:sldMkLst>
          <pc:docMk/>
          <pc:sldMk cId="1983241981" sldId="258"/>
        </pc:sldMkLst>
      </pc:sldChg>
      <pc:sldChg chg="new">
        <pc:chgData name="kaf.me@krirpo.ru" userId="8X6hwp29S4Z4abHMegWoRNGAEC4bnOKOPEsmPFCjKHE=" providerId="None" clId="Web-{E9E31BED-E236-41B5-BE81-EFAC630FEBD4}" dt="2020-11-02T04:36:04.531" v="5"/>
        <pc:sldMkLst>
          <pc:docMk/>
          <pc:sldMk cId="1764924218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481AF0-EB83-4ECA-BD60-3996BDB50A73}" type="datetimeFigureOut">
              <a:rPr lang="ru-RU" smtClean="0"/>
              <a:pPr/>
              <a:t>01.06.2021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72254A-1DE8-4E9A-B4A3-FB1DE6305B09}" type="slidenum">
              <a:rPr lang="ru-RU" smtClean="0"/>
              <a:pPr/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5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386E1C5-3846-42D2-AB9A-0383B7D05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1971" cy="6308725"/>
          </a:xfrm>
          <a:prstGeom prst="rect">
            <a:avLst/>
          </a:prstGeom>
        </p:spPr>
      </p:pic>
      <p:sp>
        <p:nvSpPr>
          <p:cNvPr id="33" name="Заголовок 32">
            <a:extLst>
              <a:ext uri="{FF2B5EF4-FFF2-40B4-BE49-F238E27FC236}">
                <a16:creationId xmlns="" xmlns:a16="http://schemas.microsoft.com/office/drawing/2014/main" id="{43132F4E-D791-4C45-B181-6A081F489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23D2033C-978C-4752-BF1C-B2EF2F79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44" name="Текст 2">
            <a:extLst>
              <a:ext uri="{FF2B5EF4-FFF2-40B4-BE49-F238E27FC236}">
                <a16:creationId xmlns="" xmlns:a16="http://schemas.microsoft.com/office/drawing/2014/main" id="{B9D000CB-909E-4E4D-B1B1-C1E09F24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="" xmlns:a16="http://schemas.microsoft.com/office/drawing/2014/main" id="{301A5DFC-448B-4BE7-9159-33EE425769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781607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265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AE48E1-E4A4-4B62-8DCC-59AD3268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2" y="2058989"/>
            <a:ext cx="4158721" cy="42481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E9BF6FD-6312-4F5A-B966-6246E3CCD77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BB2535F-A448-4C3B-BED2-07E38D8B2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8458CABF-A79F-4D47-9C0E-3F50280C0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BA601439-600A-4131-B653-442973D747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6" y="2060580"/>
            <a:ext cx="6350001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Вставка диаграммы, рисунка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2126440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A876551-14F8-45F2-A627-A3561400FDD3}"/>
              </a:ext>
            </a:extLst>
          </p:cNvPr>
          <p:cNvSpPr/>
          <p:nvPr userDrawn="1"/>
        </p:nvSpPr>
        <p:spPr>
          <a:xfrm>
            <a:off x="0" y="0"/>
            <a:ext cx="10260000" cy="167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49275"/>
            <a:ext cx="9187920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5680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4670889-C937-44C5-ACE3-9C877BAA19FD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5C306EF-57CB-433F-B0BE-DBD3CCAD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874DA2F-C933-4E10-B923-6822BBBAB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85" y="389353"/>
            <a:ext cx="1339951" cy="14350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9A134F-547D-470E-A3A4-54D94D899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8" y="279047"/>
            <a:ext cx="1287485" cy="16444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5100FEC-BF65-468E-ABA3-DC5CA157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25" y="744431"/>
            <a:ext cx="1288004" cy="9129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4AEFE20-048F-4F88-99FB-00B50A7837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88986" cy="6308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626C3D4-8608-4C0E-8466-DD0F685B52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sp>
        <p:nvSpPr>
          <p:cNvPr id="32" name="Заголовок 32">
            <a:extLst>
              <a:ext uri="{FF2B5EF4-FFF2-40B4-BE49-F238E27FC236}">
                <a16:creationId xmlns="" xmlns:a16="http://schemas.microsoft.com/office/drawing/2014/main" id="{59EFEFD2-FB12-49EB-B8BE-59EE084B9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175" y="2499360"/>
            <a:ext cx="8101013" cy="221119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>
                <a:solidFill>
                  <a:srgbClr val="D539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ПРОПИСНЫМИ БУКВАМИ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МАКСИМУМ 4 СТРОКИ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="" xmlns:a16="http://schemas.microsoft.com/office/drawing/2014/main" id="{B3750B8A-510F-488F-8DF2-3CCEB8C63A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2175" y="5274563"/>
            <a:ext cx="8101012" cy="37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="" xmlns:a16="http://schemas.microsoft.com/office/drawing/2014/main" id="{40167783-5B58-469F-84D9-2C886A179D6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32175" y="5648958"/>
            <a:ext cx="8101012" cy="659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C4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степень, 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7982427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162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E35204-B4BF-49EC-8137-6F861C530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737"/>
            <a:ext cx="5919228" cy="987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3"/>
            <a:ext cx="10874375" cy="36369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907708B-263E-4F5C-BBA4-FFC2EE4AA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36" y="5897233"/>
            <a:ext cx="747787" cy="8008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AB7E410-E523-498B-BDDF-1D15AD9FD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22" y="5838822"/>
            <a:ext cx="718507" cy="917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6C66A7-3701-4FAF-8B9C-7AF6A76D9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78" y="6042926"/>
            <a:ext cx="718797" cy="5094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D4A3724-D351-4868-9EDE-94A555D3B7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5975350"/>
            <a:ext cx="496361" cy="63897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6D3874F-FBFA-4C77-9265-F9C9F35D8710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56059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2020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4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700214"/>
            <a:ext cx="10874375" cy="36369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6DABB3E-0F6F-441F-929D-9BD4E1B5D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5D0623B-202E-46DC-ABCF-D20BB8FA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8A5B2D8-762A-4356-A321-33A54DB3B5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D74CDF4-3F49-4EB8-AEF8-B67326ADFE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9184E51-95B9-46A3-B902-B1DD9DAAC8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7259E965-4798-47A8-B9DC-71E8EA0EEA0E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29160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9F6E77B-0C24-4758-98CB-4B4D07543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1700213"/>
            <a:ext cx="5257801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1700213"/>
            <a:ext cx="5257804" cy="363075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C0323-E644-4185-B7E5-082D15978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3BC8D6-92E2-4356-8718-0D7170B8FE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E8FBA32-0BA8-4A36-870F-3031097ABE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BEFFEC7-8942-4ABD-9DAE-AD2F7CF52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7F2FBDD4-FAFB-445E-9ED1-D398344EEA74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5164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AB8DC68-5BA8-4236-9EE0-66DE429DD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71" y="5716737"/>
            <a:ext cx="5919228" cy="9875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6F7891-4758-4DD0-AE03-FCFF99C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1712911"/>
            <a:ext cx="5257800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43D829-3254-4355-AA25-4796E171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4" y="2677968"/>
            <a:ext cx="5257800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173AEDD-12D0-4E4B-AE69-1F00A18E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4" y="1712911"/>
            <a:ext cx="5257804" cy="7921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905DE97-2EB3-48FD-A6A1-BBF086D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4" y="2677968"/>
            <a:ext cx="5257804" cy="2659207"/>
          </a:xfrm>
          <a:prstGeom prst="rect">
            <a:avLst/>
          </a:prstGeom>
        </p:spPr>
        <p:txBody>
          <a:bodyPr/>
          <a:lstStyle>
            <a:lvl1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53942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1316696-3DFE-4E30-ACD2-36F0245F3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10874375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B3E4764-8CD8-4CE1-B493-48DED957B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5" y="5884533"/>
            <a:ext cx="747787" cy="800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8A5694-D910-4F40-9A4B-83C3D37553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1" y="5826122"/>
            <a:ext cx="718507" cy="917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9FB8689-510C-4335-B9EA-F9BF9B2E45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7" y="6030226"/>
            <a:ext cx="718797" cy="509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083688A-AB5D-424A-8193-CAD716051C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975350"/>
            <a:ext cx="496361" cy="638977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DDDB095-9CC6-451A-BA1E-BA275F0F92EC}"/>
              </a:ext>
            </a:extLst>
          </p:cNvPr>
          <p:cNvCxnSpPr>
            <a:cxnSpLocks/>
          </p:cNvCxnSpPr>
          <p:nvPr userDrawn="1"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5815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8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78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647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_боков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2000" y="549275"/>
            <a:ext cx="10260001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00" y="2060575"/>
            <a:ext cx="9601187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193200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BA87FB-93B8-4DB6-A1A8-DCAE446BB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757" cy="6507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2297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209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CD96D-0C83-4122-9CEA-B690E2B81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492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="1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одна-две строки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F61C81-1288-47C0-8531-62AA6E7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2060575"/>
            <a:ext cx="10874374" cy="4248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1C407B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35F25DE-C9D4-4D48-A2A6-B29F6726C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99" y="549273"/>
            <a:ext cx="874389" cy="112562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68C70E7-6E11-4727-8DD2-EE60B1617855}"/>
              </a:ext>
            </a:extLst>
          </p:cNvPr>
          <p:cNvCxnSpPr>
            <a:cxnSpLocks/>
          </p:cNvCxnSpPr>
          <p:nvPr userDrawn="1"/>
        </p:nvCxnSpPr>
        <p:spPr>
          <a:xfrm>
            <a:off x="0" y="1646238"/>
            <a:ext cx="10260000" cy="0"/>
          </a:xfrm>
          <a:prstGeom prst="line">
            <a:avLst/>
          </a:prstGeom>
          <a:ln w="57150">
            <a:solidFill>
              <a:srgbClr val="1C407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09570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2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3" r:id="rId5"/>
    <p:sldLayoutId id="2147483662" r:id="rId6"/>
    <p:sldLayoutId id="2147483664" r:id="rId7"/>
    <p:sldLayoutId id="2147483667" r:id="rId8"/>
    <p:sldLayoutId id="2147483650" r:id="rId9"/>
    <p:sldLayoutId id="2147483656" r:id="rId10"/>
    <p:sldLayoutId id="2147483666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proforientir42.ru/professii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krirpo.ru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Dz-L2TbfjQ" TargetMode="External"/><Relationship Id="rId2" Type="http://schemas.openxmlformats.org/officeDocument/2006/relationships/hyperlink" Target="https://youtu.be/L0-VABoU2V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sk.yandex.ru/i/RpPYBS2dJRrpAA" TargetMode="External"/><Relationship Id="rId5" Type="http://schemas.openxmlformats.org/officeDocument/2006/relationships/hyperlink" Target="https://youtu.be/L4ZcK2lK6O4" TargetMode="External"/><Relationship Id="rId4" Type="http://schemas.openxmlformats.org/officeDocument/2006/relationships/hyperlink" Target="https://www.youtube.com/watch?v=agAhmxhE9Vc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2D8CC5-5101-4ACE-A2B7-B8B1B67B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139" y="1957161"/>
            <a:ext cx="8641000" cy="1833155"/>
          </a:xfrm>
        </p:spPr>
        <p:txBody>
          <a:bodyPr/>
          <a:lstStyle/>
          <a:p>
            <a:pPr fontAlgn="base"/>
            <a:r>
              <a:rPr lang="ru-RU" dirty="0" smtClean="0"/>
              <a:t>Организация профориентационной </a:t>
            </a:r>
            <a:br>
              <a:rPr lang="ru-RU" dirty="0" smtClean="0"/>
            </a:br>
            <a:r>
              <a:rPr lang="ru-RU" dirty="0" smtClean="0"/>
              <a:t>работы в Кузбассе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415CAE-63EC-4DD0-9C75-E86EF5D8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3837" y="4096966"/>
            <a:ext cx="8101012" cy="374395"/>
          </a:xfrm>
        </p:spPr>
        <p:txBody>
          <a:bodyPr/>
          <a:lstStyle/>
          <a:p>
            <a:r>
              <a:rPr lang="ru-RU" dirty="0" smtClean="0"/>
              <a:t>КИЛИНА ИРИНА АЛЕКСАНДРОВНА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DA0AF76-53E9-4D7F-A0AA-90993BB64DD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51547" y="4650453"/>
            <a:ext cx="8309976" cy="1888134"/>
          </a:xfrm>
        </p:spPr>
        <p:txBody>
          <a:bodyPr/>
          <a:lstStyle/>
          <a:p>
            <a:r>
              <a:rPr lang="ru-RU" dirty="0" smtClean="0"/>
              <a:t>начальник центра профориентации</a:t>
            </a:r>
          </a:p>
          <a:p>
            <a:r>
              <a:rPr lang="ru-RU" dirty="0" smtClean="0"/>
              <a:t> ГБУ ДПО «Кузбасский региональный институт развития профессионального образования», </a:t>
            </a:r>
          </a:p>
          <a:p>
            <a:r>
              <a:rPr lang="ru-RU" dirty="0" smtClean="0"/>
              <a:t>кандидат психологических наук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15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40204" y="494059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профориентации: повышение квалификации педагогов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283029" y="1608576"/>
            <a:ext cx="5131637" cy="49881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педагогов:</a:t>
            </a:r>
          </a:p>
          <a:p>
            <a:pPr algn="just"/>
            <a:r>
              <a:rPr lang="ru-RU" altLang="ru-RU" b="1" spc="-1" dirty="0" smtClean="0">
                <a:solidFill>
                  <a:srgbClr val="1F3D85"/>
                </a:solidFill>
              </a:rPr>
              <a:t>1</a:t>
            </a:r>
            <a:r>
              <a:rPr lang="ru-RU" altLang="ru-RU" sz="2400" b="1" spc="-1" dirty="0" smtClean="0">
                <a:solidFill>
                  <a:srgbClr val="1C407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b="1" spc="-1" dirty="0" smtClean="0">
                <a:solidFill>
                  <a:srgbClr val="1F3D85"/>
                </a:solidFill>
              </a:rPr>
              <a:t>Д</a:t>
            </a:r>
            <a:r>
              <a:rPr lang="x-none" b="1" spc="-1" smtClean="0">
                <a:solidFill>
                  <a:srgbClr val="1F3D85"/>
                </a:solidFill>
              </a:rPr>
              <a:t>ополнительные профессиональные программы</a:t>
            </a:r>
            <a:r>
              <a:rPr lang="ru-RU" b="1" spc="-1" dirty="0" smtClean="0">
                <a:solidFill>
                  <a:srgbClr val="1F3D85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600" b="1" spc="-1" dirty="0" smtClean="0">
                <a:solidFill>
                  <a:srgbClr val="1F3D85"/>
                </a:solidFill>
              </a:rPr>
              <a:t> </a:t>
            </a:r>
            <a:r>
              <a:rPr lang="x-none" sz="1600" b="1" spc="-1" smtClean="0">
                <a:solidFill>
                  <a:srgbClr val="1F3D85"/>
                </a:solidFill>
              </a:rPr>
              <a:t>Организация </a:t>
            </a:r>
            <a:r>
              <a:rPr lang="x-none" sz="1600" b="1" spc="-1" dirty="0" smtClean="0">
                <a:solidFill>
                  <a:srgbClr val="1F3D85"/>
                </a:solidFill>
              </a:rPr>
              <a:t>профориентационной работы с воспитанниками, обучающимися и </a:t>
            </a:r>
            <a:r>
              <a:rPr lang="x-none" sz="1600" b="1" spc="-1" smtClean="0">
                <a:solidFill>
                  <a:srgbClr val="1F3D85"/>
                </a:solidFill>
              </a:rPr>
              <a:t>их родителями</a:t>
            </a:r>
            <a:r>
              <a:rPr lang="ru-RU" sz="1600" b="1" spc="-1" dirty="0" smtClean="0">
                <a:solidFill>
                  <a:srgbClr val="1F3D85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b="1" spc="-1" dirty="0" smtClean="0">
                <a:solidFill>
                  <a:srgbClr val="1F3D85"/>
                </a:solidFill>
              </a:rPr>
              <a:t> Организация профориентационной работы с младшими </a:t>
            </a:r>
            <a:r>
              <a:rPr lang="x-none" sz="1600" b="1" spc="-1" dirty="0" smtClean="0">
                <a:solidFill>
                  <a:srgbClr val="1F3D85"/>
                </a:solidFill>
              </a:rPr>
              <a:t>школьниками и </a:t>
            </a:r>
            <a:r>
              <a:rPr lang="x-none" sz="1600" b="1" spc="-1" smtClean="0">
                <a:solidFill>
                  <a:srgbClr val="1F3D85"/>
                </a:solidFill>
              </a:rPr>
              <a:t>их родителями</a:t>
            </a:r>
            <a:r>
              <a:rPr lang="ru-RU" sz="1600" b="1" spc="-1" dirty="0" smtClean="0">
                <a:solidFill>
                  <a:srgbClr val="1F3D85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b="1" spc="-1" dirty="0" smtClean="0">
                <a:solidFill>
                  <a:srgbClr val="1F3D85"/>
                </a:solidFill>
              </a:rPr>
              <a:t> Организация сопровождения профессионального самоопределения воспитанников и обучающихся</a:t>
            </a:r>
          </a:p>
          <a:p>
            <a:pPr algn="just">
              <a:buFontTx/>
              <a:buChar char="-"/>
            </a:pPr>
            <a:r>
              <a:rPr lang="ru-RU" sz="1600" b="1" spc="-1" dirty="0" smtClean="0">
                <a:solidFill>
                  <a:srgbClr val="1F3D85"/>
                </a:solidFill>
              </a:rPr>
              <a:t> Нейрофизиологические основы преподавания и профориентации и др.</a:t>
            </a:r>
          </a:p>
          <a:p>
            <a:pPr algn="just"/>
            <a:r>
              <a:rPr lang="ru-RU" sz="1600" b="1" spc="-1" dirty="0" smtClean="0">
                <a:solidFill>
                  <a:srgbClr val="1F3D85"/>
                </a:solidFill>
              </a:rPr>
              <a:t>2. </a:t>
            </a:r>
            <a:r>
              <a:rPr lang="ru-RU" sz="1600" b="1" spc="-1" dirty="0" err="1" smtClean="0">
                <a:solidFill>
                  <a:srgbClr val="1F3D85"/>
                </a:solidFill>
              </a:rPr>
              <a:t>Вебинар</a:t>
            </a:r>
            <a:r>
              <a:rPr lang="ru-RU" sz="1600" b="1" spc="-1" dirty="0" smtClean="0">
                <a:solidFill>
                  <a:srgbClr val="1F3D85"/>
                </a:solidFill>
              </a:rPr>
              <a:t>, каскадный </a:t>
            </a:r>
            <a:r>
              <a:rPr lang="ru-RU" sz="1600" b="1" spc="-1" dirty="0" err="1" smtClean="0">
                <a:solidFill>
                  <a:srgbClr val="1F3D85"/>
                </a:solidFill>
              </a:rPr>
              <a:t>воркшоп</a:t>
            </a:r>
            <a:r>
              <a:rPr lang="ru-RU" sz="1600" b="1" spc="-1" dirty="0" smtClean="0">
                <a:solidFill>
                  <a:srgbClr val="1F3D85"/>
                </a:solidFill>
              </a:rPr>
              <a:t>, </a:t>
            </a:r>
            <a:r>
              <a:rPr lang="ru-RU" sz="1600" b="1" spc="-1" dirty="0" err="1" smtClean="0">
                <a:solidFill>
                  <a:srgbClr val="1F3D85"/>
                </a:solidFill>
              </a:rPr>
              <a:t>митап</a:t>
            </a:r>
            <a:r>
              <a:rPr lang="ru-RU" sz="1600" b="1" spc="-1" dirty="0" smtClean="0">
                <a:solidFill>
                  <a:srgbClr val="1F3D85"/>
                </a:solidFill>
              </a:rPr>
              <a:t>, семинар-практикум, мастер-класс, тренинг и др.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altLang="ru-RU" b="1" spc="-1" dirty="0" smtClean="0">
              <a:solidFill>
                <a:srgbClr val="1F3D8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66738" y="1624497"/>
            <a:ext cx="5058696" cy="7408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Научно-методическое обеспечение:</a:t>
            </a:r>
          </a:p>
          <a:p>
            <a:pPr algn="just"/>
            <a:endParaRPr lang="ru-RU" altLang="ru-RU" b="1" spc="-1" dirty="0" smtClean="0">
              <a:solidFill>
                <a:srgbClr val="1F3D85"/>
              </a:solidFill>
            </a:endParaRPr>
          </a:p>
        </p:txBody>
      </p:sp>
      <p:sp>
        <p:nvSpPr>
          <p:cNvPr id="21" name="Line 12"/>
          <p:cNvSpPr/>
          <p:nvPr/>
        </p:nvSpPr>
        <p:spPr>
          <a:xfrm>
            <a:off x="5856067" y="1601510"/>
            <a:ext cx="0" cy="2160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0" y="2013857"/>
            <a:ext cx="5867400" cy="38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Сопровождение </a:t>
            </a:r>
            <a:r>
              <a:rPr lang="ru-RU" sz="1400" spc="-1" dirty="0" err="1" smtClean="0">
                <a:solidFill>
                  <a:srgbClr val="1F3D85"/>
                </a:solidFill>
              </a:rPr>
              <a:t>профсамоопределения</a:t>
            </a:r>
            <a:r>
              <a:rPr lang="ru-RU" sz="1400" spc="-1" dirty="0" smtClean="0">
                <a:solidFill>
                  <a:srgbClr val="1F3D85"/>
                </a:solidFill>
              </a:rPr>
              <a:t> школьников : метод. рекомендации. – Кемерово: ГБУ ДПО «КРИРПО», 2017. – 170 с.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Сопровождение </a:t>
            </a:r>
            <a:r>
              <a:rPr lang="ru-RU" sz="1400" spc="-1" dirty="0" err="1" smtClean="0">
                <a:solidFill>
                  <a:srgbClr val="1F3D85"/>
                </a:solidFill>
              </a:rPr>
              <a:t>профсамоопределения</a:t>
            </a:r>
            <a:r>
              <a:rPr lang="ru-RU" sz="1400" spc="-1" dirty="0" smtClean="0">
                <a:solidFill>
                  <a:srgbClr val="1F3D85"/>
                </a:solidFill>
              </a:rPr>
              <a:t> студентов ПОО : метод. рекомендации. – Кемерово: ГБУ ДПО «КРИРПО», 2018. – 170 с.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Сопровождение социально-профессиональной адаптации обучающихся  : монография. — Кемерово : ГБУ ДПО «КРИРПО», 2019. — 208 с.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Профориентационная работа с воспитанниками дошкольных образовательных организаций: метод. рекомендации. — Кемерово : ГБУ ДПО «КРИРПО», 2019. — 94 с.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Организация профориентационной работы с младшими  школьниками и их родителями  : метод. рекомендации — Кемерово : ГБУ ДПО «КРИРПО», 2019. — 110 с.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1400" spc="-1" dirty="0" smtClean="0">
                <a:solidFill>
                  <a:srgbClr val="1F3D85"/>
                </a:solidFill>
              </a:rPr>
              <a:t>Сопровождение профессионального самоопределения и социально-профессиональной адаптации воспитанников и обучающихся : метод. рекомендации — Кемерово : ГБУ ДПО «КРИРПО», 2020. — 108 с</a:t>
            </a:r>
            <a:r>
              <a:rPr lang="ru-RU" sz="1400" dirty="0" smtClean="0"/>
              <a:t>. </a:t>
            </a:r>
            <a:endParaRPr lang="ru-RU" sz="1400" spc="-1" dirty="0" smtClean="0">
              <a:solidFill>
                <a:srgbClr val="1F3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29446" y="300421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профориентации: научно-экспериментальная деятельность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185058" y="1739204"/>
            <a:ext cx="5736771" cy="2002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ФИРО </a:t>
            </a:r>
            <a:r>
              <a:rPr lang="ru-RU" sz="2000" b="1" dirty="0" err="1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«Разработка и апробация модели взаимодействия</a:t>
            </a:r>
            <a:r>
              <a:rPr lang="en-US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 разных типов по сопровождению социально-профессиональной адаптации воспитанников и обучающихся» (2016 – 2019 гг.)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77624" y="1722468"/>
            <a:ext cx="5058696" cy="1694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/>
              <a:t> </a:t>
            </a:r>
            <a:r>
              <a:rPr lang="ru-RU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ВНИК</a:t>
            </a:r>
            <a:r>
              <a:rPr lang="ru-RU" sz="2400" i="1" dirty="0" smtClean="0"/>
              <a:t> </a:t>
            </a:r>
            <a:r>
              <a:rPr lang="ru-RU" sz="20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«Современные форматы профориентации воспитанников и обучающихся в условиях взаимодействия образовательных организаций разных типов» (2020 – 2022 гг.)</a:t>
            </a:r>
          </a:p>
        </p:txBody>
      </p:sp>
      <p:sp>
        <p:nvSpPr>
          <p:cNvPr id="21" name="Line 12"/>
          <p:cNvSpPr/>
          <p:nvPr/>
        </p:nvSpPr>
        <p:spPr>
          <a:xfrm>
            <a:off x="6084666" y="1634168"/>
            <a:ext cx="11334" cy="22411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30" name="CustomShape 3"/>
          <p:cNvSpPr/>
          <p:nvPr/>
        </p:nvSpPr>
        <p:spPr>
          <a:xfrm>
            <a:off x="335350" y="3296921"/>
            <a:ext cx="5058697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stomShape 3"/>
          <p:cNvSpPr/>
          <p:nvPr/>
        </p:nvSpPr>
        <p:spPr>
          <a:xfrm>
            <a:off x="6483321" y="3333088"/>
            <a:ext cx="5073445" cy="23105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образовательные организации дошкольного, общего, дополнительного и профессионального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Кемеровского, </a:t>
            </a:r>
            <a:r>
              <a:rPr lang="ru-RU" b="1" dirty="0" err="1" smtClean="0">
                <a:solidFill>
                  <a:schemeClr val="tx2"/>
                </a:solidFill>
              </a:rPr>
              <a:t>Ленинск-Кузнецкого</a:t>
            </a:r>
            <a:r>
              <a:rPr lang="ru-RU" b="1" dirty="0" smtClean="0">
                <a:solidFill>
                  <a:schemeClr val="tx2"/>
                </a:solidFill>
              </a:rPr>
              <a:t>,  Междуреченского, Новокузнецкого, </a:t>
            </a:r>
            <a:r>
              <a:rPr lang="ru-RU" b="1" dirty="0" err="1" smtClean="0">
                <a:solidFill>
                  <a:schemeClr val="tx2"/>
                </a:solidFill>
              </a:rPr>
              <a:t>Осинниковского</a:t>
            </a:r>
            <a:r>
              <a:rPr lang="ru-RU" b="1" dirty="0" smtClean="0">
                <a:solidFill>
                  <a:schemeClr val="tx2"/>
                </a:solidFill>
              </a:rPr>
              <a:t> городских округов Кемеровской области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1514" y="3673065"/>
            <a:ext cx="5910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образовательные организации общего, дополнительного и профессионального образования, организации для детей-сирот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Ленинск-Кузнецкого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Осинниковского</a:t>
            </a:r>
            <a:r>
              <a:rPr lang="ru-RU" b="1" dirty="0" smtClean="0">
                <a:solidFill>
                  <a:schemeClr val="tx2"/>
                </a:solidFill>
              </a:rPr>
              <a:t>, Юргинского городских округов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29445" y="300422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профориентации: научно-экспериментальная деятельность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150608" y="1645919"/>
            <a:ext cx="5680038" cy="5295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федеральной экспериментальной площадки:</a:t>
            </a:r>
          </a:p>
          <a:p>
            <a:pPr>
              <a:buNone/>
            </a:pPr>
            <a:r>
              <a:rPr lang="ru-RU" dirty="0" smtClean="0"/>
              <a:t>разработать и реализовать модель взаимодействия образовательных организаций</a:t>
            </a:r>
          </a:p>
          <a:p>
            <a:pPr>
              <a:buNone/>
            </a:pPr>
            <a:r>
              <a:rPr lang="ru-RU" dirty="0" smtClean="0"/>
              <a:t>разных типов по сопровождению</a:t>
            </a:r>
          </a:p>
          <a:p>
            <a:pPr>
              <a:buNone/>
            </a:pPr>
            <a:r>
              <a:rPr lang="ru-RU" dirty="0" smtClean="0"/>
              <a:t>социально-профессиональной адаптации воспитанников детских домов и обучающихся,</a:t>
            </a:r>
          </a:p>
          <a:p>
            <a:pPr>
              <a:buNone/>
            </a:pPr>
            <a:r>
              <a:rPr lang="ru-RU" dirty="0" smtClean="0"/>
              <a:t>проверить ее результативность.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Задачи : </a:t>
            </a:r>
            <a:endParaRPr lang="ru-RU" dirty="0" smtClean="0"/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Разработать и апробировать модель взаимодействия образовательных организаций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Разработать нормативные документы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Определить механизмы взаимодействия</a:t>
            </a:r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Разработать программу повышения квалификации </a:t>
            </a:r>
            <a:r>
              <a:rPr lang="ru-RU" sz="1600" dirty="0" err="1" smtClean="0"/>
              <a:t>педработников</a:t>
            </a:r>
            <a:r>
              <a:rPr lang="ru-RU" sz="1600" dirty="0" smtClean="0"/>
              <a:t> и научно-методические рекомендации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/>
          </a:p>
          <a:p>
            <a:pPr algn="ctr"/>
            <a:endParaRPr lang="ru-RU" dirty="0" smtClean="0"/>
          </a:p>
          <a:p>
            <a:pPr algn="just">
              <a:buFontTx/>
              <a:buChar char="-"/>
            </a:pPr>
            <a:endParaRPr lang="ru-RU" altLang="ru-RU" b="1" spc="-1" dirty="0" smtClean="0">
              <a:solidFill>
                <a:srgbClr val="1F3D8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66738" y="1624497"/>
            <a:ext cx="5058696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/>
            <a:endParaRPr lang="ru-RU" altLang="ru-RU" b="1" spc="-1" dirty="0" smtClean="0">
              <a:solidFill>
                <a:srgbClr val="1F3D85"/>
              </a:solidFill>
            </a:endParaRPr>
          </a:p>
        </p:txBody>
      </p:sp>
      <p:sp>
        <p:nvSpPr>
          <p:cNvPr id="21" name="Line 12"/>
          <p:cNvSpPr/>
          <p:nvPr/>
        </p:nvSpPr>
        <p:spPr>
          <a:xfrm>
            <a:off x="5856067" y="1601510"/>
            <a:ext cx="0" cy="2160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48978" y="1777189"/>
            <a:ext cx="59929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400" dirty="0" smtClean="0"/>
              <a:t>Порядок взаимодействия образовательных организаций разных типов по сопровождению социально-профессиональной адаптации воспитанников и обучающихся определяет  формы взаимодействия  образовательных организаций с органами  опеки и попечительства, а также профессиональными образовательными организациями и образовательными организациями высшего образования.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61565" y="1221896"/>
            <a:ext cx="455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Примерный порядок взаимодействия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8423" y="3160972"/>
            <a:ext cx="5941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Алгоритмы взаимодействия: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взаимодействия  </a:t>
            </a:r>
            <a:r>
              <a:rPr lang="ru-RU" b="1" dirty="0" smtClean="0"/>
              <a:t>образовательных организаций профессионального и высшего образования </a:t>
            </a:r>
            <a:r>
              <a:rPr lang="ru-RU" dirty="0" smtClean="0"/>
              <a:t>и социальных партнеров;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взаимодействия</a:t>
            </a:r>
            <a:r>
              <a:rPr lang="ru-RU" b="1" dirty="0" smtClean="0"/>
              <a:t> общеобразовательной организации </a:t>
            </a:r>
            <a:r>
              <a:rPr lang="ru-RU" dirty="0" smtClean="0"/>
              <a:t>и социальных партнеров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взаимодействия</a:t>
            </a:r>
            <a:r>
              <a:rPr lang="ru-RU" b="1" dirty="0" smtClean="0"/>
              <a:t> организации для детей-сирот и детей, оставшихся без попечения родителей, </a:t>
            </a:r>
            <a:r>
              <a:rPr lang="ru-RU" dirty="0" smtClean="0"/>
              <a:t>и социальных партеров </a:t>
            </a:r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84164"/>
            <a:ext cx="9783763" cy="1508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Модель….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77029922"/>
              </p:ext>
            </p:extLst>
          </p:nvPr>
        </p:nvGraphicFramePr>
        <p:xfrm>
          <a:off x="115911" y="33848"/>
          <a:ext cx="11977352" cy="67442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39663">
                  <a:extLst>
                    <a:ext uri="{9D8B030D-6E8A-4147-A177-3AD203B41FA5}">
                      <a16:colId xmlns="" xmlns:a16="http://schemas.microsoft.com/office/drawing/2014/main" val="4288769030"/>
                    </a:ext>
                  </a:extLst>
                </a:gridCol>
                <a:gridCol w="5664629">
                  <a:extLst>
                    <a:ext uri="{9D8B030D-6E8A-4147-A177-3AD203B41FA5}">
                      <a16:colId xmlns="" xmlns:a16="http://schemas.microsoft.com/office/drawing/2014/main" val="3527707994"/>
                    </a:ext>
                  </a:extLst>
                </a:gridCol>
                <a:gridCol w="194791"/>
                <a:gridCol w="3978269">
                  <a:extLst>
                    <a:ext uri="{9D8B030D-6E8A-4147-A177-3AD203B41FA5}">
                      <a16:colId xmlns="" xmlns:a16="http://schemas.microsoft.com/office/drawing/2014/main" val="39745262"/>
                    </a:ext>
                  </a:extLst>
                </a:gridCol>
              </a:tblGrid>
              <a:tr h="959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Компоненты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effectLst/>
                        </a:rPr>
                        <a:t>модели взаимодействия по СПА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Общеобразовательная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effectLst/>
                        </a:rPr>
                        <a:t>организация, организация для детей-сирот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</a:rPr>
                        <a:t>Профессиональная образовательная организация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889463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Цель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 взаимодействия ОО разных типов по сопровождению СПА </a:t>
                      </a:r>
                      <a:r>
                        <a:rPr lang="ru-RU" sz="1300" dirty="0" smtClean="0">
                          <a:effectLst/>
                        </a:rPr>
                        <a:t>обучающихся, воспитанников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2963750"/>
                  </a:ext>
                </a:extLst>
              </a:tr>
              <a:tr h="1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Задачи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 Разработать нормативные </a:t>
                      </a:r>
                      <a:r>
                        <a:rPr lang="ru-RU" sz="1300" dirty="0" smtClean="0">
                          <a:effectLst/>
                        </a:rPr>
                        <a:t>документы, </a:t>
                      </a:r>
                      <a:r>
                        <a:rPr lang="ru-RU" sz="1300" dirty="0">
                          <a:effectLst/>
                        </a:rPr>
                        <a:t>обеспечивающие взаимодействие ОО разных </a:t>
                      </a:r>
                      <a:r>
                        <a:rPr lang="ru-RU" sz="1300" dirty="0" smtClean="0">
                          <a:effectLst/>
                        </a:rPr>
                        <a:t>типов</a:t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по </a:t>
                      </a:r>
                      <a:r>
                        <a:rPr lang="ru-RU" sz="1300" dirty="0">
                          <a:effectLst/>
                        </a:rPr>
                        <a:t>сопровождению СПА </a:t>
                      </a:r>
                      <a:r>
                        <a:rPr lang="ru-RU" sz="1300" dirty="0" smtClean="0">
                          <a:effectLst/>
                        </a:rPr>
                        <a:t>обучающихся, воспитанников.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 Определить механизмы взаимодействия системы </a:t>
                      </a:r>
                      <a:r>
                        <a:rPr lang="ru-RU" sz="1300" dirty="0" smtClean="0">
                          <a:effectLst/>
                        </a:rPr>
                        <a:t>образования и социальных партнеров по </a:t>
                      </a:r>
                      <a:r>
                        <a:rPr lang="ru-RU" sz="1300" dirty="0">
                          <a:effectLst/>
                        </a:rPr>
                        <a:t>сопровождению СПА </a:t>
                      </a:r>
                      <a:r>
                        <a:rPr lang="ru-RU" sz="1300" dirty="0" smtClean="0">
                          <a:effectLst/>
                        </a:rPr>
                        <a:t>обучающихся, воспитанников.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 Выделить критерии и показатели результативности взаимодействия ОО разных типов по сопровождению </a:t>
                      </a:r>
                      <a:r>
                        <a:rPr lang="ru-RU" sz="1300" dirty="0" smtClean="0">
                          <a:effectLst/>
                        </a:rPr>
                        <a:t>СПА обучающихся, воспитанников.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482409"/>
                  </a:ext>
                </a:extLst>
              </a:tr>
              <a:tr h="1330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Функции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планирование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организация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координация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контроль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</a:t>
                      </a:r>
                      <a:r>
                        <a:rPr lang="ru-RU" sz="1300" dirty="0" smtClean="0">
                          <a:effectLst/>
                        </a:rPr>
                        <a:t>информационное, научно-методическое </a:t>
                      </a:r>
                      <a:r>
                        <a:rPr lang="ru-RU" sz="1300" dirty="0">
                          <a:effectLst/>
                        </a:rPr>
                        <a:t>обеспечение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подготовка специалистов к осуществлению деятельности по </a:t>
                      </a:r>
                      <a:r>
                        <a:rPr lang="ru-RU" sz="1300" dirty="0" smtClean="0">
                          <a:effectLst/>
                        </a:rPr>
                        <a:t>СПА обучающихся, воспитанников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9598073"/>
                  </a:ext>
                </a:extLst>
              </a:tr>
              <a:tr h="65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Нормативная база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 Порядок </a:t>
                      </a:r>
                      <a:r>
                        <a:rPr lang="ru-RU" sz="1300" dirty="0" smtClean="0">
                          <a:effectLst/>
                        </a:rPr>
                        <a:t>взаимодействия.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 Алгоритм </a:t>
                      </a:r>
                      <a:r>
                        <a:rPr lang="ru-RU" sz="1300" dirty="0" smtClean="0">
                          <a:effectLst/>
                        </a:rPr>
                        <a:t>взаимодействия.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 </a:t>
                      </a:r>
                      <a:r>
                        <a:rPr lang="ru-RU" sz="1300" dirty="0" smtClean="0">
                          <a:effectLst/>
                        </a:rPr>
                        <a:t>Положения.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2813841"/>
                  </a:ext>
                </a:extLst>
              </a:tr>
              <a:tr h="102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Формы и методы сопровождения СПА 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беседа, волонтерское движение, встреча с представителями профессий, игра, конкурс, </a:t>
                      </a:r>
                      <a:r>
                        <a:rPr lang="ru-RU" sz="1300" dirty="0" err="1">
                          <a:effectLst/>
                        </a:rPr>
                        <a:t>профориентационный</a:t>
                      </a:r>
                      <a:r>
                        <a:rPr lang="ru-RU" sz="1300" dirty="0">
                          <a:effectLst/>
                        </a:rPr>
                        <a:t> урок, проект, пресс-конференция</a:t>
                      </a:r>
                      <a:r>
                        <a:rPr lang="ru-RU" sz="1300" dirty="0" smtClean="0">
                          <a:effectLst/>
                        </a:rPr>
                        <a:t>, профессиональная </a:t>
                      </a:r>
                      <a:r>
                        <a:rPr lang="ru-RU" sz="1300" dirty="0">
                          <a:effectLst/>
                        </a:rPr>
                        <a:t>проба, </a:t>
                      </a:r>
                      <a:r>
                        <a:rPr lang="ru-RU" sz="1300" dirty="0" smtClean="0">
                          <a:effectLst/>
                        </a:rPr>
                        <a:t>профессиональная подготовка</a:t>
                      </a:r>
                      <a:r>
                        <a:rPr lang="ru-RU" sz="1300" dirty="0">
                          <a:effectLst/>
                        </a:rPr>
                        <a:t>, социальная практика, </a:t>
                      </a:r>
                      <a:r>
                        <a:rPr lang="ru-RU" sz="1300" dirty="0" smtClean="0">
                          <a:effectLst/>
                        </a:rPr>
                        <a:t>флешмоб</a:t>
                      </a:r>
                      <a:r>
                        <a:rPr lang="ru-RU" sz="1300" dirty="0">
                          <a:effectLst/>
                        </a:rPr>
                        <a:t>, форум, экскурсия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агитбригада, беседа, волонтерское движение, встреча с представителями профессий, день открытых дверей, игра, конкурс, </a:t>
                      </a:r>
                      <a:r>
                        <a:rPr lang="ru-RU" sz="1300" dirty="0" smtClean="0">
                          <a:effectLst/>
                        </a:rPr>
                        <a:t>НПК, </a:t>
                      </a:r>
                      <a:r>
                        <a:rPr lang="ru-RU" sz="1300" dirty="0">
                          <a:effectLst/>
                        </a:rPr>
                        <a:t>мастер-класс, </a:t>
                      </a:r>
                      <a:r>
                        <a:rPr lang="ru-RU" sz="1300" dirty="0" smtClean="0">
                          <a:effectLst/>
                        </a:rPr>
                        <a:t>проф. стажировка</a:t>
                      </a:r>
                      <a:r>
                        <a:rPr lang="ru-RU" sz="1300" dirty="0">
                          <a:effectLst/>
                        </a:rPr>
                        <a:t>, форум, фестиваль, экскурсия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/>
                </a:tc>
                <a:extLst>
                  <a:ext uri="{0D108BD9-81ED-4DB2-BD59-A6C34878D82A}">
                    <a16:rowId xmlns="" xmlns:a16="http://schemas.microsoft.com/office/drawing/2014/main" val="943477969"/>
                  </a:ext>
                </a:extLst>
              </a:tr>
              <a:tr h="657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/>
                          </a:solidFill>
                          <a:effectLst/>
                        </a:rPr>
                        <a:t>Критерии мониторинга </a:t>
                      </a: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 </a:t>
                      </a:r>
                      <a:r>
                        <a:rPr lang="ru-RU" sz="1300" dirty="0" smtClean="0">
                          <a:effectLst/>
                        </a:rPr>
                        <a:t>Планово-прогностический.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 </a:t>
                      </a:r>
                      <a:r>
                        <a:rPr lang="ru-RU" sz="1300" dirty="0" smtClean="0">
                          <a:effectLst/>
                        </a:rPr>
                        <a:t>Организационно-</a:t>
                      </a:r>
                      <a:r>
                        <a:rPr lang="ru-RU" sz="1300" dirty="0" err="1" smtClean="0">
                          <a:effectLst/>
                        </a:rPr>
                        <a:t>деятельностный</a:t>
                      </a:r>
                      <a:r>
                        <a:rPr lang="ru-RU" sz="1300" dirty="0" smtClean="0">
                          <a:effectLst/>
                        </a:rPr>
                        <a:t>.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 </a:t>
                      </a:r>
                      <a:r>
                        <a:rPr lang="ru-RU" sz="1300" dirty="0" smtClean="0">
                          <a:effectLst/>
                        </a:rPr>
                        <a:t>Результативно-обобщающий.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1157280"/>
                  </a:ext>
                </a:extLst>
              </a:tr>
              <a:tr h="382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/>
                          </a:solidFill>
                          <a:effectLst/>
                        </a:rPr>
                        <a:t>Результат</a:t>
                      </a:r>
                      <a:endParaRPr lang="ru-RU" sz="15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обеспечение результативности </a:t>
                      </a:r>
                      <a:r>
                        <a:rPr lang="ru-RU" sz="1300" dirty="0">
                          <a:effectLst/>
                        </a:rPr>
                        <a:t>сопровождения СПА </a:t>
                      </a:r>
                      <a:r>
                        <a:rPr lang="ru-RU" sz="1300" dirty="0" smtClean="0">
                          <a:effectLst/>
                        </a:rPr>
                        <a:t>обучающихся, воспитанников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56" marR="344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098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94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50961" y="203603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 </a:t>
            </a:r>
            <a:r>
              <a:rPr lang="ru-RU" sz="2800" b="1" dirty="0" smtClean="0">
                <a:solidFill>
                  <a:schemeClr val="tx2"/>
                </a:solidFill>
              </a:rPr>
              <a:t>координатор реализации мероприятий Комплекса мер 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150607" y="1688951"/>
            <a:ext cx="5593977" cy="4895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/>
            <a:endParaRPr lang="ru-RU" dirty="0" smtClean="0"/>
          </a:p>
          <a:p>
            <a:pPr algn="ctr"/>
            <a:r>
              <a:rPr lang="ru-RU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Распоряжение Коллегии Администрации </a:t>
            </a:r>
          </a:p>
          <a:p>
            <a:pPr algn="ctr"/>
            <a:r>
              <a:rPr lang="ru-RU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Кемеровской области</a:t>
            </a:r>
          </a:p>
          <a:p>
            <a:pPr algn="ctr"/>
            <a:r>
              <a:rPr lang="ru-RU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«Об утверждении Комплекса мер по развитию системы подготовки к самостоятельной жизни воспитанников организаций для детей-сирот и детей, оставшихся без попечения родителей, детей из замещающих семей, </a:t>
            </a:r>
            <a:r>
              <a:rPr lang="ru-RU" dirty="0" err="1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постинтернатного</a:t>
            </a:r>
            <a:r>
              <a:rPr lang="ru-RU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сопровождения и адаптации выпускников этих организаций в Кемеровской области на 2018-2019 годы» от 8 ноября 2018  № 512</a:t>
            </a:r>
          </a:p>
          <a:p>
            <a:pPr algn="just"/>
            <a:endParaRPr lang="ru-RU" dirty="0" smtClean="0">
              <a:solidFill>
                <a:srgbClr val="1F3D85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Открыто 16 тренировочных квартир</a:t>
            </a:r>
          </a:p>
          <a:p>
            <a:pPr algn="ctr"/>
            <a:endParaRPr lang="ru-RU" dirty="0" smtClean="0"/>
          </a:p>
          <a:p>
            <a:pPr algn="just">
              <a:buFontTx/>
              <a:buChar char="-"/>
            </a:pPr>
            <a:endParaRPr lang="ru-RU" altLang="ru-RU" b="1" spc="-1" dirty="0" smtClean="0">
              <a:solidFill>
                <a:srgbClr val="1F3D8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66738" y="1624497"/>
            <a:ext cx="5058696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just"/>
            <a:endParaRPr lang="ru-RU" altLang="ru-RU" b="1" spc="-1" dirty="0" smtClean="0">
              <a:solidFill>
                <a:srgbClr val="1F3D85"/>
              </a:solidFill>
            </a:endParaRPr>
          </a:p>
        </p:txBody>
      </p:sp>
      <p:sp>
        <p:nvSpPr>
          <p:cNvPr id="21" name="Line 12"/>
          <p:cNvSpPr/>
          <p:nvPr/>
        </p:nvSpPr>
        <p:spPr>
          <a:xfrm>
            <a:off x="5856067" y="1601510"/>
            <a:ext cx="0" cy="2160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48978" y="1777189"/>
            <a:ext cx="5992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РЕАЛИЗОВАНЫ МЕРОПРИЯТИЯ РЕГИОНАЛЬНОГО ПЛАНА ПРОФОРИЕНТАЦИОННОЙ РАБОТЫ (100% охват) </a:t>
            </a:r>
          </a:p>
          <a:p>
            <a:pPr algn="just"/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ПРОВЕДЕНЫ ПРОФЕССИОНАЛЬНЫЕ ПРОБЫ , участники: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8423" y="3160972"/>
            <a:ext cx="59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24936" y="2975393"/>
            <a:ext cx="74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1134</a:t>
            </a:r>
            <a:endParaRPr lang="ru-RU" sz="2000" b="1" dirty="0">
              <a:solidFill>
                <a:srgbClr val="1F3D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2194A9-CA54-4E23-AD39-A38CCC869A01}"/>
              </a:ext>
            </a:extLst>
          </p:cNvPr>
          <p:cNvSpPr txBox="1"/>
          <p:nvPr/>
        </p:nvSpPr>
        <p:spPr>
          <a:xfrm>
            <a:off x="5933486" y="3401282"/>
            <a:ext cx="1973386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воспитанника</a:t>
            </a:r>
          </a:p>
          <a:p>
            <a:pPr algn="ctr"/>
            <a:r>
              <a:rPr lang="ru-RU" sz="16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детских домов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EA12BF-5EE5-4BF7-B443-6760E6EC1E02}"/>
              </a:ext>
            </a:extLst>
          </p:cNvPr>
          <p:cNvSpPr txBox="1"/>
          <p:nvPr/>
        </p:nvSpPr>
        <p:spPr>
          <a:xfrm>
            <a:off x="7845867" y="2994619"/>
            <a:ext cx="2088232" cy="3887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415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DDB2C4-05BE-4F94-9E9C-F7CBD75DFD95}"/>
              </a:ext>
            </a:extLst>
          </p:cNvPr>
          <p:cNvSpPr txBox="1"/>
          <p:nvPr/>
        </p:nvSpPr>
        <p:spPr>
          <a:xfrm>
            <a:off x="7659445" y="3388338"/>
            <a:ext cx="2409713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выпускников</a:t>
            </a:r>
          </a:p>
          <a:p>
            <a:pPr algn="ctr"/>
            <a:r>
              <a:rPr lang="ru-RU" sz="16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 детских домов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0012A5-1D9A-4ABB-8AFD-A43446AB341F}"/>
              </a:ext>
            </a:extLst>
          </p:cNvPr>
          <p:cNvSpPr txBox="1"/>
          <p:nvPr/>
        </p:nvSpPr>
        <p:spPr>
          <a:xfrm>
            <a:off x="9893351" y="2999204"/>
            <a:ext cx="2088232" cy="3887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8BF37B7-224F-4948-A341-1C1659A807CE}"/>
              </a:ext>
            </a:extLst>
          </p:cNvPr>
          <p:cNvSpPr txBox="1"/>
          <p:nvPr/>
        </p:nvSpPr>
        <p:spPr>
          <a:xfrm>
            <a:off x="9671720" y="3340093"/>
            <a:ext cx="2520280" cy="81961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подростков, проживающих      в замещающих семьях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39435" y="4161434"/>
            <a:ext cx="580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10 детских домах СОВЕТЫ ВЫПУСКНИКОВ</a:t>
            </a:r>
            <a:endParaRPr lang="ru-RU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39434" y="4518229"/>
            <a:ext cx="5952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в10 базовых ПОО внедрили технологию кураторства</a:t>
            </a:r>
            <a:endParaRPr lang="ru-RU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678" y="5154724"/>
            <a:ext cx="596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21 волонтерский отряд создан в детских домах</a:t>
            </a:r>
            <a:endParaRPr lang="ru-RU" b="1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C5E1CE-A704-48AD-8864-7C9F4E1E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714" y="298904"/>
            <a:ext cx="10227343" cy="1225096"/>
          </a:xfrm>
        </p:spPr>
        <p:txBody>
          <a:bodyPr/>
          <a:lstStyle/>
          <a:p>
            <a:r>
              <a:rPr lang="ru-RU" dirty="0" smtClean="0"/>
              <a:t>Стратегия развития системы профориентации в Кузбассе до 2035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  </a:t>
            </a:r>
            <a:endParaRPr lang="ru-RU" sz="3200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04844" y="1742536"/>
            <a:ext cx="9264771" cy="4744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39284" y="5258192"/>
            <a:ext cx="325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http://proforientir42.ru/professii/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Documents and Settings\kia\Мои документы\РАБОТА\Фото Наши книги диски\IMG_3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88" y="992239"/>
            <a:ext cx="3766455" cy="272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D:\Documents and Settings\kia\Мои документы\РАБОТА\Фотоархив\IMG_20190925_175315_46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929" y="3638274"/>
            <a:ext cx="5163705" cy="303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00328" y="320675"/>
            <a:ext cx="9601187" cy="7921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07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ПРИГЛАШАЕМ К СОТРУДНИЧЕСТВУ!</a:t>
            </a:r>
          </a:p>
        </p:txBody>
      </p:sp>
      <p:pic>
        <p:nvPicPr>
          <p:cNvPr id="1026" name="Picture 2" descr="\\Pdc\public\Файлы сотрудников\Килина И.А\Фестиваль профессий\2021 год\фото сотрудников\5A0B3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738" y="655090"/>
            <a:ext cx="4831307" cy="338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679975" y="2074460"/>
            <a:ext cx="35120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 kern="0" dirty="0" smtClean="0">
                <a:solidFill>
                  <a:srgbClr val="1F5281"/>
                </a:solidFill>
                <a:ea typeface="Calibri" pitchFamily="34" charset="0"/>
                <a:cs typeface="Times New Roman" pitchFamily="18" charset="0"/>
              </a:rPr>
              <a:t>Центр профориентации</a:t>
            </a:r>
          </a:p>
          <a:p>
            <a:pPr algn="ctr">
              <a:defRPr/>
            </a:pPr>
            <a:r>
              <a:rPr lang="en-US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http://krirpo.ru/</a:t>
            </a:r>
            <a:endParaRPr lang="ru-RU" b="1" kern="0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 е</a:t>
            </a:r>
            <a:r>
              <a:rPr lang="en-US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-mail: cpips@krirpo.ru</a:t>
            </a:r>
            <a:endParaRPr lang="ru-RU" b="1" kern="0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р.т. 8(3842)56-70-36</a:t>
            </a:r>
          </a:p>
          <a:p>
            <a:pPr algn="ctr"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Профориентационный портал Кузбасса «</a:t>
            </a:r>
            <a:r>
              <a:rPr lang="ru-RU" b="1" kern="0" dirty="0" err="1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Профориентир</a:t>
            </a: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ea typeface="Calibri" pitchFamily="34" charset="0"/>
              <a:cs typeface="Times New Roman" pitchFamily="18" charset="0"/>
              <a:hlinkClick r:id="rId6"/>
            </a:endParaRPr>
          </a:p>
        </p:txBody>
      </p:sp>
      <p:pic>
        <p:nvPicPr>
          <p:cNvPr id="11" name="Picture 5" descr="D:\Documents and Settings\kia\Мои документы\РАБОТА\РМО\Фото 2019_01_24 Заседание РМО ЦПИПС\5A0B9388_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923" y="3947033"/>
            <a:ext cx="3211284" cy="237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5E1CE-A704-48AD-8864-7C9F4E1E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60" y="550998"/>
            <a:ext cx="10227343" cy="891541"/>
          </a:xfrm>
        </p:spPr>
        <p:txBody>
          <a:bodyPr/>
          <a:lstStyle/>
          <a:p>
            <a:r>
              <a:rPr lang="ru-RU" sz="2800" dirty="0" smtClean="0"/>
              <a:t>Центр профориентации ГБУ ДПО «КРИРПО»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53436" y="1741713"/>
            <a:ext cx="10538564" cy="4947185"/>
          </a:xfrm>
        </p:spPr>
        <p:txBody>
          <a:bodyPr/>
          <a:lstStyle/>
          <a:p>
            <a:pPr>
              <a:buNone/>
            </a:pPr>
            <a:r>
              <a:rPr lang="ru-RU" sz="2000" b="1" spc="-1" dirty="0" smtClean="0">
                <a:solidFill>
                  <a:srgbClr val="1F3D85"/>
                </a:solidFill>
              </a:rPr>
              <a:t>Создан в 2011 году с целью развития системы профессиональной ориентации обучающихся и </a:t>
            </a:r>
            <a:r>
              <a:rPr lang="ru-RU" sz="2000" b="1" spc="-1" dirty="0" err="1" smtClean="0">
                <a:solidFill>
                  <a:srgbClr val="1F3D85"/>
                </a:solidFill>
              </a:rPr>
              <a:t>постинтернатного</a:t>
            </a:r>
            <a:r>
              <a:rPr lang="ru-RU" sz="2000" b="1" spc="-1" dirty="0" smtClean="0">
                <a:solidFill>
                  <a:srgbClr val="1F3D85"/>
                </a:solidFill>
              </a:rPr>
              <a:t> сопровождения воспитанников и выпускников организаций для детей-сирот Кузбасса. В 2021 г. стал центром профориентации. Основные задачи:</a:t>
            </a:r>
          </a:p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b="1" dirty="0" smtClean="0"/>
              <a:t>Развитие системы профессиональной ориентации:</a:t>
            </a:r>
          </a:p>
          <a:p>
            <a:pPr lvl="0"/>
            <a:r>
              <a:rPr lang="ru-RU" sz="2000" dirty="0" smtClean="0"/>
              <a:t> совершенствование системы профессиональной ориентации обучающихся на профессии, необходимые Кузбассу;</a:t>
            </a:r>
          </a:p>
          <a:p>
            <a:pPr lvl="0"/>
            <a:r>
              <a:rPr lang="ru-RU" sz="2000" dirty="0" smtClean="0"/>
              <a:t> разработка программ (проектов) в области профессиональной ориентации обучающихся, содействие внедрению их в образовательную практику;</a:t>
            </a:r>
          </a:p>
          <a:p>
            <a:pPr lvl="0"/>
            <a:r>
              <a:rPr lang="ru-RU" sz="2000" dirty="0" smtClean="0"/>
              <a:t>организация научно-исследовательской деятельности по профессиональной ориентации обучающихся в базовых учреждениях дошкольного, общего, специального (коррекционного), дополнительного, профессионального и высшего образования, организациях для детей-сирот и детей, оставшихся без попечения родителей</a:t>
            </a:r>
          </a:p>
          <a:p>
            <a:pPr lvl="0">
              <a:buNone/>
            </a:pPr>
            <a:r>
              <a:rPr lang="ru-RU" sz="2000" dirty="0" smtClean="0"/>
              <a:t>2. </a:t>
            </a:r>
            <a:r>
              <a:rPr lang="ru-RU" sz="2000" b="1" dirty="0" smtClean="0"/>
              <a:t>Обеспечение программ повышения квалификации педагогических работников по вопросам профессиональной ориентации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2931" y="382089"/>
            <a:ext cx="9576634" cy="1249743"/>
          </a:xfrm>
        </p:spPr>
        <p:txBody>
          <a:bodyPr/>
          <a:lstStyle/>
          <a:p>
            <a:r>
              <a:rPr lang="ru-RU" sz="2800" dirty="0" smtClean="0"/>
              <a:t>Центр профориентации координатор регионального плана профориентационных мероприятий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6201" y="1698894"/>
          <a:ext cx="11653421" cy="5080096"/>
        </p:xfrm>
        <a:graphic>
          <a:graphicData uri="http://schemas.openxmlformats.org/drawingml/2006/table">
            <a:tbl>
              <a:tblPr/>
              <a:tblGrid>
                <a:gridCol w="1554070"/>
                <a:gridCol w="10099351"/>
              </a:tblGrid>
              <a:tr h="37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56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марта 2021</a:t>
                      </a:r>
                    </a:p>
                  </a:txBody>
                  <a:tcPr marL="47922" marR="4792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 организации  взаимодействия субъектов профориентации, </a:t>
                      </a:r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  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(совместно с РИПО, г. Минск Беларуссия)</a:t>
                      </a:r>
                    </a:p>
                  </a:txBody>
                  <a:tcPr marL="47922" marR="4792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3571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29.03–09.04.</a:t>
                      </a:r>
                    </a:p>
                  </a:txBody>
                  <a:tcPr marL="47922" marR="4792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Нейрофизиологические основы преподавания и профориентации, </a:t>
                      </a:r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КПК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72 ч. (дистанционно)</a:t>
                      </a:r>
                      <a:endParaRPr kumimoji="0" lang="ru-RU" sz="16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922" marR="4792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42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19.03.2021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профессий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итоги конкурса «Профессия, которую я выбираю»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824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01.04.2021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Информационно-коммуникационные технологии в профориентационной работе с воспитанниками и обучающимися, </a:t>
                      </a:r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 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(совместно с ГБОУ  ДПО «Нижегородский институт развития образования», Монгольской Народной Республикой)</a:t>
                      </a:r>
                      <a:endParaRPr kumimoji="0" lang="ru-RU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42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14-16.04.2021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выбора рабочей профессии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49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21-22.04.2021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МНПК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«Профессиональное образование и занятость молодежи: </a:t>
                      </a:r>
                      <a:r>
                        <a:rPr kumimoji="0" lang="en-US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XXI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век. Подготовка кадров для цифровой экономики»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42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13-14.05.2021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областной день профориентации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посвященный Дню Победы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546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13.05.2021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Профориентация молодежи и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волонтерство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движение навстречу,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вебинар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(совместно с КГБОУ ДПО «Красноярский краевой центр профориентации и развития квалификаций», Казахстан)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546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20.05.2021</a:t>
                      </a: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</a:t>
                      </a:r>
                      <a:r>
                        <a:rPr kumimoji="0" lang="en-US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VIII </a:t>
                      </a:r>
                      <a:r>
                        <a:rPr kumimoji="0" lang="ru-RU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совета регионального методического объединения </a:t>
                      </a:r>
                      <a:r>
                        <a:rPr kumimoji="0" lang="ru-RU" sz="16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профконсультантов Кузбасса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1270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285773" y="278267"/>
            <a:ext cx="1003080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 профориентации координатор регионального плана профориентационных мероприятий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-1069634" y="3158450"/>
            <a:ext cx="3513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spc="-1" dirty="0" smtClean="0">
                <a:solidFill>
                  <a:srgbClr val="1F3D85"/>
                </a:solidFill>
              </a:rPr>
              <a:t>РЕАЛИЗАЦИЯ РЕГИОНАЛЬНОГО ПЛАНА ПРОФОРИЕНТАЦИОННЫХ МЕРОПРИЯТИЙ НА 2020 Г.</a:t>
            </a:r>
            <a:endParaRPr lang="ru-RU" sz="1600" b="1" spc="-1" dirty="0">
              <a:solidFill>
                <a:srgbClr val="1F3D85"/>
              </a:solidFill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1085850" y="3068559"/>
            <a:ext cx="1562099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" dirty="0" smtClean="0">
                <a:solidFill>
                  <a:srgbClr val="D53942"/>
                </a:solidFill>
                <a:latin typeface="Arial Narrow"/>
              </a:rPr>
              <a:t>210656</a:t>
            </a:r>
            <a:endParaRPr lang="en-US" sz="3600" spc="-1" dirty="0">
              <a:solidFill>
                <a:srgbClr val="D53942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609850" y="1847850"/>
          <a:ext cx="9124950" cy="372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«День выбора профессии» впервые в формате 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800" b="1" kern="1200" spc="-1" dirty="0">
                        <a:solidFill>
                          <a:srgbClr val="1C407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1" dirty="0" smtClean="0">
                          <a:solidFill>
                            <a:srgbClr val="1C407B"/>
                          </a:solidFill>
                        </a:rPr>
                        <a:t>(</a:t>
                      </a:r>
                      <a:r>
                        <a:rPr lang="ru-RU" sz="14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14-17.04.2020)</a:t>
                      </a:r>
                      <a:endParaRPr lang="en-US" sz="1400" b="1" kern="1200" spc="-1" dirty="0">
                        <a:solidFill>
                          <a:srgbClr val="1C407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63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подготовлены 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видеоуроки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«Основы выбора профессии»,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Lifehacks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на все случаи выбора профессии»,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Профориентир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–42» и другие</a:t>
                      </a:r>
                      <a:endParaRPr lang="en-US" sz="1400" b="1" spc="-1" dirty="0">
                        <a:solidFill>
                          <a:srgbClr val="1C407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716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разработаны и проведены 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викторины 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«Считаешь ли ты себя финансово грамотным человеком?»,  «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Профориентационная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прокачка»,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«Профессии будущего» (на платформе «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spc="-1" dirty="0" err="1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quiz</a:t>
                      </a: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  <a:endParaRPr lang="ru-RU" sz="1800" b="1" kern="1200" spc="-1" dirty="0">
                        <a:solidFill>
                          <a:srgbClr val="1C407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областной день профориентации, посвященный Дню знаний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«Урок успеха: моя будущая профессия»</a:t>
                      </a:r>
                      <a:endParaRPr lang="ru-RU" sz="1800" b="1" kern="1200" spc="-1" dirty="0">
                        <a:solidFill>
                          <a:srgbClr val="1C407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-1" dirty="0" smtClean="0">
                          <a:solidFill>
                            <a:srgbClr val="1C407B"/>
                          </a:solidFill>
                          <a:latin typeface="+mn-lt"/>
                          <a:ea typeface="+mn-ea"/>
                          <a:cs typeface="+mn-cs"/>
                        </a:rPr>
                        <a:t>(01 сентября 2020 года)</a:t>
                      </a:r>
                      <a:endParaRPr lang="ru-RU" sz="1400" b="1" kern="1200" spc="-1" dirty="0">
                        <a:solidFill>
                          <a:srgbClr val="1C407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7" name="CustomShape 3"/>
          <p:cNvSpPr/>
          <p:nvPr/>
        </p:nvSpPr>
        <p:spPr>
          <a:xfrm>
            <a:off x="10895280" y="1962707"/>
            <a:ext cx="986828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 smtClean="0">
                <a:solidFill>
                  <a:srgbClr val="D53942"/>
                </a:solidFill>
                <a:latin typeface="Arial Narrow"/>
              </a:rPr>
              <a:t>46748</a:t>
            </a:r>
            <a:endParaRPr lang="en-US" sz="2400" spc="-1" dirty="0">
              <a:solidFill>
                <a:srgbClr val="D53942"/>
              </a:solidFill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10904334" y="2652656"/>
            <a:ext cx="986828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 smtClean="0">
                <a:solidFill>
                  <a:srgbClr val="D53942"/>
                </a:solidFill>
                <a:latin typeface="Arial Narrow"/>
              </a:rPr>
              <a:t>41164</a:t>
            </a:r>
            <a:endParaRPr lang="en-US" sz="2400" spc="-1" dirty="0">
              <a:solidFill>
                <a:srgbClr val="D53942"/>
              </a:solidFill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10875287" y="4819650"/>
            <a:ext cx="1316713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 smtClean="0">
                <a:solidFill>
                  <a:srgbClr val="D53942"/>
                </a:solidFill>
              </a:rPr>
              <a:t>163908</a:t>
            </a:r>
            <a:endParaRPr lang="en-US" sz="2400" b="1" spc="-1" dirty="0">
              <a:solidFill>
                <a:srgbClr val="D53942"/>
              </a:solidFill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10865290" y="3771513"/>
            <a:ext cx="986828" cy="4638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 smtClean="0">
                <a:solidFill>
                  <a:srgbClr val="D53942"/>
                </a:solidFill>
              </a:rPr>
              <a:t>5584</a:t>
            </a:r>
            <a:endParaRPr lang="en-US" sz="2400" b="1" spc="-1" dirty="0">
              <a:solidFill>
                <a:srgbClr val="D53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50961" y="268918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 координатор реализации региональных проектов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317442" y="1739204"/>
            <a:ext cx="5064567" cy="18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межведомственный долгосрочный профориентационный проект</a:t>
            </a:r>
          </a:p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«Сто дорог – одна моя»</a:t>
            </a:r>
          </a:p>
          <a:p>
            <a:pPr algn="ctr"/>
            <a:r>
              <a:rPr lang="ru-RU" altLang="ru-RU" b="1" spc="-1" dirty="0" smtClean="0">
                <a:solidFill>
                  <a:srgbClr val="1F3D85"/>
                </a:solidFill>
              </a:rPr>
              <a:t>2018 – 2027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77624" y="1722468"/>
            <a:ext cx="5058696" cy="1571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региональный профориентационный проект</a:t>
            </a:r>
          </a:p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«Образование. Профессия. Карьера»</a:t>
            </a:r>
            <a:b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1C407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/>
          <p:nvPr/>
        </p:nvSpPr>
        <p:spPr>
          <a:xfrm>
            <a:off x="6084666" y="1645054"/>
            <a:ext cx="0" cy="2160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30" name="CustomShape 3"/>
          <p:cNvSpPr/>
          <p:nvPr/>
        </p:nvSpPr>
        <p:spPr>
          <a:xfrm>
            <a:off x="324465" y="3188063"/>
            <a:ext cx="5058697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stomShape 3"/>
          <p:cNvSpPr/>
          <p:nvPr/>
        </p:nvSpPr>
        <p:spPr>
          <a:xfrm>
            <a:off x="6809892" y="3050060"/>
            <a:ext cx="5073445" cy="12025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обучающиеся общеобразовательных организаций, их родители (законные представители)</a:t>
            </a:r>
            <a:endParaRPr lang="en-US" b="1" spc="-1" dirty="0" smtClean="0">
              <a:solidFill>
                <a:srgbClr val="1F3D8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514" y="3575094"/>
            <a:ext cx="5910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</a:rPr>
              <a:t>МБОУ «СОШ № 34 им. С. А. </a:t>
            </a:r>
            <a:r>
              <a:rPr lang="ru-RU" b="1" dirty="0" err="1" smtClean="0">
                <a:solidFill>
                  <a:schemeClr val="tx2"/>
                </a:solidFill>
              </a:rPr>
              <a:t>Амелина</a:t>
            </a:r>
            <a:r>
              <a:rPr lang="ru-RU" b="1" dirty="0" smtClean="0">
                <a:solidFill>
                  <a:schemeClr val="tx2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г. Кемерово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</a:rPr>
              <a:t>МБНОУ «Лицей № 111» г. Новокузнецк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</a:rPr>
              <a:t>МБОУ «СОШ № 8» </a:t>
            </a:r>
            <a:r>
              <a:rPr lang="ru-RU" b="1" dirty="0" err="1" smtClean="0">
                <a:solidFill>
                  <a:schemeClr val="tx2"/>
                </a:solidFill>
              </a:rPr>
              <a:t>Топкинский</a:t>
            </a:r>
            <a:r>
              <a:rPr lang="ru-RU" b="1" dirty="0" smtClean="0">
                <a:solidFill>
                  <a:schemeClr val="tx2"/>
                </a:solidFill>
              </a:rPr>
              <a:t> муниципальный округ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</a:rPr>
              <a:t>МБОУ «</a:t>
            </a:r>
            <a:r>
              <a:rPr lang="ru-RU" b="1" dirty="0" err="1" smtClean="0">
                <a:solidFill>
                  <a:schemeClr val="tx2"/>
                </a:solidFill>
              </a:rPr>
              <a:t>Трудармейская</a:t>
            </a:r>
            <a:r>
              <a:rPr lang="ru-RU" b="1" dirty="0" smtClean="0">
                <a:solidFill>
                  <a:schemeClr val="tx2"/>
                </a:solidFill>
              </a:rPr>
              <a:t> СОШ» </a:t>
            </a:r>
            <a:r>
              <a:rPr lang="ru-RU" b="1" dirty="0" err="1" smtClean="0">
                <a:solidFill>
                  <a:schemeClr val="tx2"/>
                </a:solidFill>
              </a:rPr>
              <a:t>Прокопьевский</a:t>
            </a:r>
            <a:r>
              <a:rPr lang="ru-RU" b="1" dirty="0" smtClean="0">
                <a:solidFill>
                  <a:schemeClr val="tx2"/>
                </a:solidFill>
              </a:rPr>
              <a:t> муниципальный округ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29446" y="343452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 координатор регионального </a:t>
            </a:r>
            <a:r>
              <a:rPr lang="ru-RU" sz="2800" b="1" dirty="0" err="1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метод.объединения</a:t>
            </a: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реализации проф.проб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350099" y="1684776"/>
            <a:ext cx="5064567" cy="1479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методическое объединение профконсультантов</a:t>
            </a:r>
            <a:endParaRPr lang="ru-RU" sz="2400" b="1" dirty="0" smtClean="0">
              <a:solidFill>
                <a:srgbClr val="1C407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spc="-1" dirty="0" smtClean="0">
                <a:solidFill>
                  <a:srgbClr val="1F3D85"/>
                </a:solidFill>
              </a:rPr>
              <a:t>2018 – 2021 гг.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77624" y="1723365"/>
            <a:ext cx="5058696" cy="1110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профессиональных проб для воспитанников, школьников</a:t>
            </a:r>
          </a:p>
          <a:p>
            <a:pPr algn="ctr"/>
            <a:r>
              <a:rPr lang="ru-RU" altLang="ru-RU" b="1" spc="-1" dirty="0" smtClean="0">
                <a:solidFill>
                  <a:srgbClr val="1F3D85"/>
                </a:solidFill>
              </a:rPr>
              <a:t>2016-2021 гг.</a:t>
            </a:r>
          </a:p>
        </p:txBody>
      </p:sp>
      <p:sp>
        <p:nvSpPr>
          <p:cNvPr id="21" name="Line 12"/>
          <p:cNvSpPr/>
          <p:nvPr/>
        </p:nvSpPr>
        <p:spPr>
          <a:xfrm>
            <a:off x="6074229" y="1698171"/>
            <a:ext cx="10437" cy="22592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30" name="CustomShape 3"/>
          <p:cNvSpPr/>
          <p:nvPr/>
        </p:nvSpPr>
        <p:spPr>
          <a:xfrm>
            <a:off x="335350" y="2993571"/>
            <a:ext cx="5058697" cy="20335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педагогические работники Кузбасса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-1" dirty="0" smtClean="0">
              <a:solidFill>
                <a:srgbClr val="1F3D8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-1" dirty="0" smtClean="0">
              <a:solidFill>
                <a:srgbClr val="1F3D85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В соответствии с положением о РМО заседания проводятся три раза в год: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август, январь, май</a:t>
            </a:r>
            <a:endParaRPr lang="en-US" b="1" spc="-1" dirty="0">
              <a:solidFill>
                <a:srgbClr val="1F3D85"/>
              </a:solidFill>
            </a:endParaRPr>
          </a:p>
        </p:txBody>
      </p:sp>
      <p:sp>
        <p:nvSpPr>
          <p:cNvPr id="31" name="CustomShape 3"/>
          <p:cNvSpPr/>
          <p:nvPr/>
        </p:nvSpPr>
        <p:spPr>
          <a:xfrm>
            <a:off x="6723703" y="2973860"/>
            <a:ext cx="5073445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обучающиеся общеобразовательных организаций</a:t>
            </a:r>
            <a:endParaRPr lang="en-US" b="1" spc="-1" dirty="0" smtClean="0">
              <a:solidFill>
                <a:srgbClr val="1F3D85"/>
              </a:solidFill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697637" y="3787001"/>
            <a:ext cx="5646762" cy="2060416"/>
            <a:chOff x="6075083" y="3736434"/>
            <a:chExt cx="6007608" cy="2060416"/>
          </a:xfrm>
        </p:grpSpPr>
        <p:grpSp>
          <p:nvGrpSpPr>
            <p:cNvPr id="3" name="Группа 26"/>
            <p:cNvGrpSpPr/>
            <p:nvPr/>
          </p:nvGrpSpPr>
          <p:grpSpPr>
            <a:xfrm>
              <a:off x="6075083" y="3778538"/>
              <a:ext cx="3119632" cy="2018312"/>
              <a:chOff x="2029109" y="2623251"/>
              <a:chExt cx="3119632" cy="2018312"/>
            </a:xfrm>
          </p:grpSpPr>
          <p:sp>
            <p:nvSpPr>
              <p:cNvPr id="28" name="CustomShape 3"/>
              <p:cNvSpPr/>
              <p:nvPr/>
            </p:nvSpPr>
            <p:spPr>
              <a:xfrm>
                <a:off x="2029109" y="2623251"/>
                <a:ext cx="3071943" cy="8331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14 703 </a:t>
                </a:r>
                <a:endParaRPr lang="en-US" sz="4800" b="1" spc="-1" dirty="0">
                  <a:solidFill>
                    <a:srgbClr val="D53942"/>
                  </a:solidFill>
                  <a:latin typeface="Arial Narrow"/>
                </a:endParaRPr>
              </a:p>
            </p:txBody>
          </p:sp>
          <p:sp>
            <p:nvSpPr>
              <p:cNvPr id="29" name="CustomShape 6"/>
              <p:cNvSpPr/>
              <p:nvPr/>
            </p:nvSpPr>
            <p:spPr>
              <a:xfrm>
                <a:off x="2502062" y="3315653"/>
                <a:ext cx="2269943" cy="6485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поступило в ПОО 2019/20 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ustomShape 3"/>
              <p:cNvSpPr/>
              <p:nvPr/>
            </p:nvSpPr>
            <p:spPr>
              <a:xfrm>
                <a:off x="2076797" y="3808385"/>
                <a:ext cx="3071944" cy="8331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16 089</a:t>
                </a:r>
                <a:endParaRPr lang="en-US" sz="4800" b="1" spc="-1" dirty="0">
                  <a:solidFill>
                    <a:srgbClr val="D53942"/>
                  </a:solidFill>
                  <a:latin typeface="Arial Narrow"/>
                </a:endParaRPr>
              </a:p>
            </p:txBody>
          </p:sp>
        </p:grpSp>
        <p:grpSp>
          <p:nvGrpSpPr>
            <p:cNvPr id="5" name="Группа 31"/>
            <p:cNvGrpSpPr/>
            <p:nvPr/>
          </p:nvGrpSpPr>
          <p:grpSpPr>
            <a:xfrm>
              <a:off x="8680553" y="3736434"/>
              <a:ext cx="3402138" cy="2029070"/>
              <a:chOff x="1974953" y="2458243"/>
              <a:chExt cx="3402138" cy="2029070"/>
            </a:xfrm>
          </p:grpSpPr>
          <p:sp>
            <p:nvSpPr>
              <p:cNvPr id="33" name="CustomShape 3"/>
              <p:cNvSpPr/>
              <p:nvPr/>
            </p:nvSpPr>
            <p:spPr>
              <a:xfrm>
                <a:off x="1974953" y="2458243"/>
                <a:ext cx="3240001" cy="8331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24,5 % </a:t>
                </a:r>
                <a:endParaRPr lang="en-US" sz="4800" b="1" spc="-1" dirty="0">
                  <a:solidFill>
                    <a:srgbClr val="D53942"/>
                  </a:solidFill>
                  <a:latin typeface="Arial Narrow"/>
                </a:endParaRPr>
              </a:p>
            </p:txBody>
          </p:sp>
          <p:sp>
            <p:nvSpPr>
              <p:cNvPr id="34" name="CustomShape 6"/>
              <p:cNvSpPr/>
              <p:nvPr/>
            </p:nvSpPr>
            <p:spPr>
              <a:xfrm>
                <a:off x="2764166" y="3189940"/>
                <a:ext cx="1675244" cy="6485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прошли </a:t>
                </a:r>
                <a:r>
                  <a:rPr lang="ru-RU" b="1" spc="-1" dirty="0" err="1" smtClean="0">
                    <a:solidFill>
                      <a:srgbClr val="1F3D85"/>
                    </a:solidFill>
                  </a:rPr>
                  <a:t>профпробы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ustomShape 3"/>
              <p:cNvSpPr/>
              <p:nvPr/>
            </p:nvSpPr>
            <p:spPr>
              <a:xfrm>
                <a:off x="2137091" y="3654135"/>
                <a:ext cx="3240000" cy="8331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17% </a:t>
                </a:r>
                <a:endParaRPr lang="en-US" sz="4800" b="1" spc="-1" dirty="0">
                  <a:solidFill>
                    <a:srgbClr val="D53942"/>
                  </a:solidFill>
                  <a:latin typeface="Arial Narrow"/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>
            <a:off x="334025" y="3903354"/>
            <a:ext cx="5462091" cy="1027676"/>
            <a:chOff x="6109418" y="3844010"/>
            <a:chExt cx="5811136" cy="1027676"/>
          </a:xfrm>
        </p:grpSpPr>
        <p:sp>
          <p:nvSpPr>
            <p:cNvPr id="45" name="CustomShape 3"/>
            <p:cNvSpPr/>
            <p:nvPr/>
          </p:nvSpPr>
          <p:spPr>
            <a:xfrm>
              <a:off x="6109418" y="3853842"/>
              <a:ext cx="3240000" cy="101784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0" spc="-1" dirty="0">
                <a:solidFill>
                  <a:srgbClr val="D53942"/>
                </a:solidFill>
              </a:endParaRPr>
            </a:p>
          </p:txBody>
        </p:sp>
        <p:sp>
          <p:nvSpPr>
            <p:cNvPr id="42" name="CustomShape 3"/>
            <p:cNvSpPr/>
            <p:nvPr/>
          </p:nvSpPr>
          <p:spPr>
            <a:xfrm>
              <a:off x="8680554" y="3844010"/>
              <a:ext cx="3240000" cy="101784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0" spc="-1" dirty="0">
                <a:solidFill>
                  <a:srgbClr val="D53942"/>
                </a:solidFill>
              </a:endParaRPr>
            </a:p>
          </p:txBody>
        </p:sp>
      </p:grpSp>
      <p:sp>
        <p:nvSpPr>
          <p:cNvPr id="25" name="CustomShape 6"/>
          <p:cNvSpPr/>
          <p:nvPr/>
        </p:nvSpPr>
        <p:spPr>
          <a:xfrm>
            <a:off x="6110343" y="5319365"/>
            <a:ext cx="1499795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2020/21 </a:t>
            </a:r>
            <a:endParaRPr lang="en-US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AECF04-0020-41F4-A901-206143FF9F24}"/>
              </a:ext>
            </a:extLst>
          </p:cNvPr>
          <p:cNvSpPr txBox="1">
            <a:spLocks/>
          </p:cNvSpPr>
          <p:nvPr/>
        </p:nvSpPr>
        <p:spPr>
          <a:xfrm>
            <a:off x="3469812" y="2551294"/>
            <a:ext cx="7592060" cy="24727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329446" y="397240"/>
            <a:ext cx="983161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 организатор конкурсного движения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18" name="CustomShape 5"/>
          <p:cNvSpPr/>
          <p:nvPr/>
        </p:nvSpPr>
        <p:spPr>
          <a:xfrm>
            <a:off x="350099" y="1608576"/>
            <a:ext cx="5064567" cy="18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>
                <a:solidFill>
                  <a:srgbClr val="1C407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</a:t>
            </a:r>
            <a:endParaRPr lang="ru-RU" sz="2400" b="1" dirty="0" smtClean="0">
              <a:solidFill>
                <a:srgbClr val="1C407B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разработок «</a:t>
            </a:r>
            <a:r>
              <a:rPr lang="ru-RU" sz="2400" b="1" dirty="0" err="1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ПРОФориентир</a:t>
            </a:r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altLang="ru-RU" b="1" spc="-1" dirty="0" smtClean="0">
                <a:solidFill>
                  <a:srgbClr val="1F3D85"/>
                </a:solidFill>
              </a:rPr>
              <a:t>11.09. – 07.12.2020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1" dirty="0">
              <a:solidFill>
                <a:srgbClr val="1C407B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6377624" y="1613611"/>
            <a:ext cx="5058696" cy="14795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конкурс </a:t>
            </a:r>
          </a:p>
          <a:p>
            <a:pPr algn="ctr"/>
            <a:r>
              <a:rPr lang="ru-RU" sz="2400" b="1" dirty="0" err="1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b="1" dirty="0" smtClean="0">
                <a:solidFill>
                  <a:srgbClr val="1C407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материалов «Профессия, которую я выбираю»</a:t>
            </a:r>
          </a:p>
          <a:p>
            <a:pPr algn="ctr"/>
            <a:r>
              <a:rPr lang="ru-RU" altLang="ru-RU" b="1" spc="-1" dirty="0" smtClean="0">
                <a:solidFill>
                  <a:srgbClr val="1F3D85"/>
                </a:solidFill>
              </a:rPr>
              <a:t>13.01. – 19.03.2020</a:t>
            </a:r>
          </a:p>
        </p:txBody>
      </p:sp>
      <p:sp>
        <p:nvSpPr>
          <p:cNvPr id="21" name="Line 12"/>
          <p:cNvSpPr/>
          <p:nvPr/>
        </p:nvSpPr>
        <p:spPr>
          <a:xfrm>
            <a:off x="6074229" y="1665513"/>
            <a:ext cx="10885" cy="218803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30" name="CustomShape 3"/>
          <p:cNvSpPr/>
          <p:nvPr/>
        </p:nvSpPr>
        <p:spPr>
          <a:xfrm>
            <a:off x="335350" y="3111863"/>
            <a:ext cx="5058697" cy="648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педагогические работники</a:t>
            </a:r>
            <a:endParaRPr lang="en-US" b="1" spc="-1" dirty="0">
              <a:solidFill>
                <a:srgbClr val="1F3D85"/>
              </a:solidFill>
            </a:endParaRPr>
          </a:p>
        </p:txBody>
      </p:sp>
      <p:sp>
        <p:nvSpPr>
          <p:cNvPr id="31" name="CustomShape 3"/>
          <p:cNvSpPr/>
          <p:nvPr/>
        </p:nvSpPr>
        <p:spPr>
          <a:xfrm>
            <a:off x="6809892" y="3050060"/>
            <a:ext cx="5073445" cy="925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Участники: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обучающиеся и воспитанники образовательных организаций</a:t>
            </a:r>
            <a:endParaRPr lang="en-US" b="1" spc="-1" dirty="0" smtClean="0">
              <a:solidFill>
                <a:srgbClr val="1F3D85"/>
              </a:solidFill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729909" y="3808207"/>
            <a:ext cx="5462091" cy="1310723"/>
            <a:chOff x="6109418" y="3757640"/>
            <a:chExt cx="5811136" cy="1310723"/>
          </a:xfrm>
        </p:grpSpPr>
        <p:grpSp>
          <p:nvGrpSpPr>
            <p:cNvPr id="3" name="Группа 26"/>
            <p:cNvGrpSpPr/>
            <p:nvPr/>
          </p:nvGrpSpPr>
          <p:grpSpPr>
            <a:xfrm>
              <a:off x="6109418" y="3757640"/>
              <a:ext cx="3240000" cy="1310723"/>
              <a:chOff x="2063444" y="2602353"/>
              <a:chExt cx="3240000" cy="1310723"/>
            </a:xfrm>
          </p:grpSpPr>
          <p:sp>
            <p:nvSpPr>
              <p:cNvPr id="28" name="CustomShape 3"/>
              <p:cNvSpPr/>
              <p:nvPr/>
            </p:nvSpPr>
            <p:spPr>
              <a:xfrm>
                <a:off x="2063444" y="2602353"/>
                <a:ext cx="3240000" cy="101784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1409</a:t>
                </a:r>
                <a:r>
                  <a:rPr lang="ru-RU" sz="6000" b="1" spc="-1" dirty="0" smtClean="0">
                    <a:solidFill>
                      <a:srgbClr val="D53942"/>
                    </a:solidFill>
                    <a:latin typeface="Arial Narrow"/>
                  </a:rPr>
                  <a:t> </a:t>
                </a:r>
                <a:endParaRPr lang="en-US" sz="6000" spc="-1" dirty="0">
                  <a:solidFill>
                    <a:srgbClr val="D53942"/>
                  </a:solidFill>
                </a:endParaRPr>
              </a:p>
            </p:txBody>
          </p:sp>
          <p:sp>
            <p:nvSpPr>
              <p:cNvPr id="29" name="CustomShape 6"/>
              <p:cNvSpPr/>
              <p:nvPr/>
            </p:nvSpPr>
            <p:spPr>
              <a:xfrm>
                <a:off x="2917356" y="3541563"/>
                <a:ext cx="1482038" cy="3715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участника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Группа 31"/>
            <p:cNvGrpSpPr/>
            <p:nvPr/>
          </p:nvGrpSpPr>
          <p:grpSpPr>
            <a:xfrm>
              <a:off x="8680554" y="3844010"/>
              <a:ext cx="3240000" cy="1199773"/>
              <a:chOff x="1974954" y="2565819"/>
              <a:chExt cx="3240000" cy="1199773"/>
            </a:xfrm>
          </p:grpSpPr>
          <p:sp>
            <p:nvSpPr>
              <p:cNvPr id="33" name="CustomShape 3"/>
              <p:cNvSpPr/>
              <p:nvPr/>
            </p:nvSpPr>
            <p:spPr>
              <a:xfrm>
                <a:off x="1974954" y="2565819"/>
                <a:ext cx="3240000" cy="8331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spc="-1" dirty="0" smtClean="0">
                    <a:solidFill>
                      <a:srgbClr val="D53942"/>
                    </a:solidFill>
                    <a:latin typeface="Arial Narrow"/>
                  </a:rPr>
                  <a:t>905</a:t>
                </a:r>
                <a:endParaRPr lang="en-US" sz="4800" b="1" spc="-1" dirty="0">
                  <a:solidFill>
                    <a:srgbClr val="D53942"/>
                  </a:solidFill>
                  <a:latin typeface="Arial Narrow"/>
                </a:endParaRPr>
              </a:p>
            </p:txBody>
          </p:sp>
          <p:sp>
            <p:nvSpPr>
              <p:cNvPr id="34" name="CustomShape 6"/>
              <p:cNvSpPr/>
              <p:nvPr/>
            </p:nvSpPr>
            <p:spPr>
              <a:xfrm>
                <a:off x="2995386" y="3394079"/>
                <a:ext cx="1178408" cy="3715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работ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>
            <a:off x="334025" y="3903354"/>
            <a:ext cx="5462091" cy="1278142"/>
            <a:chOff x="6109418" y="3844010"/>
            <a:chExt cx="5811136" cy="1278142"/>
          </a:xfrm>
        </p:grpSpPr>
        <p:grpSp>
          <p:nvGrpSpPr>
            <p:cNvPr id="7" name="Группа 26"/>
            <p:cNvGrpSpPr/>
            <p:nvPr/>
          </p:nvGrpSpPr>
          <p:grpSpPr>
            <a:xfrm>
              <a:off x="6109418" y="3853842"/>
              <a:ext cx="3240000" cy="1268310"/>
              <a:chOff x="2063444" y="2698555"/>
              <a:chExt cx="3240000" cy="1268310"/>
            </a:xfrm>
          </p:grpSpPr>
          <p:sp>
            <p:nvSpPr>
              <p:cNvPr id="45" name="CustomShape 3"/>
              <p:cNvSpPr/>
              <p:nvPr/>
            </p:nvSpPr>
            <p:spPr>
              <a:xfrm>
                <a:off x="2063444" y="2698555"/>
                <a:ext cx="3240000" cy="101784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6000" b="1" spc="-1" dirty="0" smtClean="0">
                    <a:solidFill>
                      <a:srgbClr val="D53942"/>
                    </a:solidFill>
                    <a:latin typeface="Arial Narrow"/>
                  </a:rPr>
                  <a:t>433 </a:t>
                </a:r>
                <a:endParaRPr lang="en-US" sz="6000" spc="-1" dirty="0">
                  <a:solidFill>
                    <a:srgbClr val="D53942"/>
                  </a:solidFill>
                </a:endParaRPr>
              </a:p>
            </p:txBody>
          </p:sp>
          <p:sp>
            <p:nvSpPr>
              <p:cNvPr id="48" name="CustomShape 6"/>
              <p:cNvSpPr/>
              <p:nvPr/>
            </p:nvSpPr>
            <p:spPr>
              <a:xfrm>
                <a:off x="2796720" y="3595352"/>
                <a:ext cx="1609807" cy="3715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участника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Группа 31"/>
            <p:cNvGrpSpPr/>
            <p:nvPr/>
          </p:nvGrpSpPr>
          <p:grpSpPr>
            <a:xfrm>
              <a:off x="8680554" y="3844010"/>
              <a:ext cx="3240000" cy="1253561"/>
              <a:chOff x="1974954" y="2565819"/>
              <a:chExt cx="3240000" cy="1253561"/>
            </a:xfrm>
          </p:grpSpPr>
          <p:sp>
            <p:nvSpPr>
              <p:cNvPr id="42" name="CustomShape 3"/>
              <p:cNvSpPr/>
              <p:nvPr/>
            </p:nvSpPr>
            <p:spPr>
              <a:xfrm>
                <a:off x="1974954" y="2565819"/>
                <a:ext cx="3240000" cy="101784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6000" b="1" spc="-1" dirty="0" smtClean="0">
                    <a:solidFill>
                      <a:srgbClr val="D53942"/>
                    </a:solidFill>
                    <a:latin typeface="Arial Narrow"/>
                  </a:rPr>
                  <a:t>284</a:t>
                </a:r>
                <a:endParaRPr lang="en-US" sz="6000" spc="-1" dirty="0">
                  <a:solidFill>
                    <a:srgbClr val="D53942"/>
                  </a:solidFill>
                </a:endParaRPr>
              </a:p>
            </p:txBody>
          </p:sp>
          <p:sp>
            <p:nvSpPr>
              <p:cNvPr id="43" name="CustomShape 6"/>
              <p:cNvSpPr/>
              <p:nvPr/>
            </p:nvSpPr>
            <p:spPr>
              <a:xfrm>
                <a:off x="2995386" y="3447867"/>
                <a:ext cx="1178408" cy="3715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6800" rIns="90000" bIns="46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spc="-1" dirty="0" smtClean="0">
                    <a:solidFill>
                      <a:srgbClr val="1F3D85"/>
                    </a:solidFill>
                  </a:rPr>
                  <a:t>работ</a:t>
                </a:r>
                <a:endParaRPr lang="en-US" spc="-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" name="CustomShape 6"/>
          <p:cNvSpPr/>
          <p:nvPr/>
        </p:nvSpPr>
        <p:spPr>
          <a:xfrm>
            <a:off x="6002766" y="4480269"/>
            <a:ext cx="1499795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2019/20 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6078071" y="5308607"/>
            <a:ext cx="1499795" cy="371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 smtClean="0">
                <a:solidFill>
                  <a:srgbClr val="1F3D85"/>
                </a:solidFill>
              </a:rPr>
              <a:t>2020/21 </a:t>
            </a:r>
            <a:endParaRPr lang="en-US" spc="-1" dirty="0">
              <a:solidFill>
                <a:srgbClr val="000000"/>
              </a:solidFill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6796249" y="4874390"/>
            <a:ext cx="3045390" cy="10178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-1" dirty="0" smtClean="0">
                <a:solidFill>
                  <a:srgbClr val="D53942"/>
                </a:solidFill>
                <a:latin typeface="Arial Narrow"/>
              </a:rPr>
              <a:t>1009</a:t>
            </a:r>
            <a:r>
              <a:rPr lang="ru-RU" sz="6000" b="1" spc="-1" dirty="0" smtClean="0">
                <a:solidFill>
                  <a:srgbClr val="D53942"/>
                </a:solidFill>
                <a:latin typeface="Arial Narrow"/>
              </a:rPr>
              <a:t> </a:t>
            </a:r>
            <a:endParaRPr lang="en-US" sz="6000" spc="-1" dirty="0">
              <a:solidFill>
                <a:srgbClr val="D53942"/>
              </a:solidFill>
            </a:endParaRPr>
          </a:p>
        </p:txBody>
      </p:sp>
      <p:sp>
        <p:nvSpPr>
          <p:cNvPr id="36" name="CustomShape 3"/>
          <p:cNvSpPr/>
          <p:nvPr/>
        </p:nvSpPr>
        <p:spPr>
          <a:xfrm>
            <a:off x="9146610" y="4993650"/>
            <a:ext cx="3045390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-1" dirty="0" smtClean="0">
                <a:solidFill>
                  <a:srgbClr val="D53942"/>
                </a:solidFill>
                <a:latin typeface="Arial Narrow"/>
              </a:rPr>
              <a:t>1001</a:t>
            </a:r>
            <a:endParaRPr lang="en-US" sz="4800" b="1" spc="-1" dirty="0">
              <a:solidFill>
                <a:srgbClr val="D53942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AC6FC2-4328-4943-8000-733C17A5968B}"/>
              </a:ext>
            </a:extLst>
          </p:cNvPr>
          <p:cNvSpPr txBox="1"/>
          <p:nvPr/>
        </p:nvSpPr>
        <p:spPr>
          <a:xfrm>
            <a:off x="254912" y="289921"/>
            <a:ext cx="1019076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1C4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профориентации: информационное обеспечение</a:t>
            </a:r>
            <a:endParaRPr lang="ru-RU" sz="2800" b="1" dirty="0">
              <a:solidFill>
                <a:srgbClr val="1C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BC26984-4340-488A-A6F5-ADB16E82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108"/>
          <a:stretch/>
        </p:blipFill>
        <p:spPr>
          <a:xfrm>
            <a:off x="0" y="5716737"/>
            <a:ext cx="6076948" cy="1141263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9489C5D-FF6E-4945-97F4-310F4C6A5BB7}"/>
              </a:ext>
            </a:extLst>
          </p:cNvPr>
          <p:cNvCxnSpPr>
            <a:cxnSpLocks/>
          </p:cNvCxnSpPr>
          <p:nvPr/>
        </p:nvCxnSpPr>
        <p:spPr>
          <a:xfrm>
            <a:off x="0" y="5716737"/>
            <a:ext cx="1219199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316557C-5E41-447C-9E3A-C16D223B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5521" y="6077412"/>
            <a:ext cx="718797" cy="50949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2C4218B-D16E-46BD-BB2D-1F0F8ADF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314" y="5989234"/>
            <a:ext cx="496361" cy="638977"/>
          </a:xfrm>
          <a:prstGeom prst="rect">
            <a:avLst/>
          </a:prstGeom>
        </p:spPr>
      </p:pic>
      <p:sp>
        <p:nvSpPr>
          <p:cNvPr id="32" name="Прямоугольник 10"/>
          <p:cNvSpPr>
            <a:spLocks noChangeArrowheads="1"/>
          </p:cNvSpPr>
          <p:nvPr/>
        </p:nvSpPr>
        <p:spPr bwMode="auto">
          <a:xfrm>
            <a:off x="364693" y="799999"/>
            <a:ext cx="4719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 dirty="0" err="1" smtClean="0">
                <a:solidFill>
                  <a:srgbClr val="D53942"/>
                </a:solidFill>
              </a:rPr>
              <a:t>Профориентационный</a:t>
            </a:r>
            <a:r>
              <a:rPr lang="ru-RU" altLang="ru-RU" sz="2000" b="1" dirty="0" smtClean="0">
                <a:solidFill>
                  <a:srgbClr val="D53942"/>
                </a:solidFill>
              </a:rPr>
              <a:t> портал Кузбасса «</a:t>
            </a:r>
            <a:r>
              <a:rPr lang="ru-RU" altLang="ru-RU" sz="2000" b="1" dirty="0" err="1" smtClean="0">
                <a:solidFill>
                  <a:srgbClr val="D53942"/>
                </a:solidFill>
              </a:rPr>
              <a:t>Профориентир</a:t>
            </a:r>
            <a:r>
              <a:rPr lang="ru-RU" altLang="ru-RU" sz="2000" b="1" dirty="0" smtClean="0">
                <a:solidFill>
                  <a:srgbClr val="D53942"/>
                </a:solidFill>
              </a:rPr>
              <a:t>»</a:t>
            </a:r>
            <a:endParaRPr lang="en-US" altLang="ru-RU" sz="2000" b="1" dirty="0">
              <a:solidFill>
                <a:srgbClr val="D53942"/>
              </a:solidFill>
            </a:endParaRPr>
          </a:p>
          <a:p>
            <a:pPr algn="ctr"/>
            <a:endParaRPr lang="ru-RU" altLang="ru-RU" sz="1000" b="1" dirty="0">
              <a:solidFill>
                <a:srgbClr val="00409E"/>
              </a:solidFill>
            </a:endParaRPr>
          </a:p>
          <a:p>
            <a:pPr algn="ctr"/>
            <a:endParaRPr lang="ru-RU" altLang="ru-RU" sz="1000" b="1" dirty="0">
              <a:solidFill>
                <a:srgbClr val="00409E"/>
              </a:solidFill>
            </a:endParaRPr>
          </a:p>
        </p:txBody>
      </p:sp>
      <p:pic>
        <p:nvPicPr>
          <p:cNvPr id="1027" name="Picture 3" descr="C:\Users\dba\Pictures\профориентир.png"/>
          <p:cNvPicPr>
            <a:picLocks noChangeAspect="1" noChangeArrowheads="1"/>
          </p:cNvPicPr>
          <p:nvPr/>
        </p:nvPicPr>
        <p:blipFill>
          <a:blip r:embed="rId5" cstate="print"/>
          <a:srcRect l="1262"/>
          <a:stretch>
            <a:fillRect/>
          </a:stretch>
        </p:blipFill>
        <p:spPr bwMode="auto">
          <a:xfrm>
            <a:off x="5789409" y="1421972"/>
            <a:ext cx="6057294" cy="3023946"/>
          </a:xfrm>
          <a:prstGeom prst="rect">
            <a:avLst/>
          </a:prstGeom>
          <a:noFill/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5595257" y="1752600"/>
            <a:ext cx="5865" cy="384314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2337" y="1805237"/>
            <a:ext cx="4726605" cy="356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b="1" dirty="0" smtClean="0">
                <a:solidFill>
                  <a:srgbClr val="1C407B"/>
                </a:solidFill>
              </a:rPr>
              <a:t>В 2017 г. создан портал.  </a:t>
            </a:r>
          </a:p>
          <a:p>
            <a:pPr>
              <a:spcAft>
                <a:spcPts val="600"/>
              </a:spcAft>
            </a:pPr>
            <a:r>
              <a:rPr lang="ru-RU" altLang="ru-RU" b="1" dirty="0" smtClean="0">
                <a:solidFill>
                  <a:srgbClr val="1C407B"/>
                </a:solidFill>
              </a:rPr>
              <a:t>В 2020 г. добавлены подразделы «Делимся опытом» и «</a:t>
            </a:r>
            <a:r>
              <a:rPr lang="ru-RU" altLang="ru-RU" b="1" dirty="0" err="1" smtClean="0">
                <a:solidFill>
                  <a:srgbClr val="1C407B"/>
                </a:solidFill>
              </a:rPr>
              <a:t>Медиатека</a:t>
            </a:r>
            <a:r>
              <a:rPr lang="ru-RU" altLang="ru-RU" b="1" dirty="0" smtClean="0">
                <a:solidFill>
                  <a:srgbClr val="1C407B"/>
                </a:solidFill>
              </a:rPr>
              <a:t>». </a:t>
            </a:r>
          </a:p>
          <a:p>
            <a:pPr>
              <a:spcAft>
                <a:spcPts val="600"/>
              </a:spcAft>
            </a:pPr>
            <a:r>
              <a:rPr lang="ru-RU" altLang="ru-RU" b="1" dirty="0" smtClean="0">
                <a:solidFill>
                  <a:srgbClr val="1C407B"/>
                </a:solidFill>
              </a:rPr>
              <a:t>«</a:t>
            </a:r>
            <a:r>
              <a:rPr lang="ru-RU" altLang="ru-RU" b="1" dirty="0" err="1" smtClean="0">
                <a:solidFill>
                  <a:srgbClr val="1C407B"/>
                </a:solidFill>
              </a:rPr>
              <a:t>Медиатека</a:t>
            </a:r>
            <a:r>
              <a:rPr lang="ru-RU" altLang="ru-RU" b="1" dirty="0" smtClean="0">
                <a:solidFill>
                  <a:srgbClr val="1C407B"/>
                </a:solidFill>
              </a:rPr>
              <a:t>» активно наполняется </a:t>
            </a:r>
            <a:r>
              <a:rPr lang="ru-RU" altLang="ru-RU" b="1" dirty="0" err="1" smtClean="0">
                <a:solidFill>
                  <a:srgbClr val="1C407B"/>
                </a:solidFill>
              </a:rPr>
              <a:t>видеоуроками</a:t>
            </a:r>
            <a:r>
              <a:rPr lang="ru-RU" altLang="ru-RU" b="1" dirty="0" smtClean="0">
                <a:solidFill>
                  <a:srgbClr val="1C407B"/>
                </a:solidFill>
              </a:rPr>
              <a:t>, </a:t>
            </a:r>
            <a:r>
              <a:rPr lang="ru-RU" altLang="ru-RU" b="1" dirty="0" err="1" smtClean="0">
                <a:solidFill>
                  <a:srgbClr val="1C407B"/>
                </a:solidFill>
              </a:rPr>
              <a:t>видеокейсами</a:t>
            </a:r>
            <a:r>
              <a:rPr lang="ru-RU" altLang="ru-RU" b="1" dirty="0" smtClean="0">
                <a:solidFill>
                  <a:srgbClr val="1C407B"/>
                </a:solidFill>
              </a:rPr>
              <a:t>, видео-мастер-классами, </a:t>
            </a:r>
            <a:r>
              <a:rPr lang="ru-RU" altLang="ru-RU" b="1" dirty="0" err="1" smtClean="0">
                <a:solidFill>
                  <a:srgbClr val="1C407B"/>
                </a:solidFill>
              </a:rPr>
              <a:t>онлайн-квестами</a:t>
            </a:r>
            <a:r>
              <a:rPr lang="ru-RU" altLang="ru-RU" b="1" dirty="0" smtClean="0">
                <a:solidFill>
                  <a:srgbClr val="1C407B"/>
                </a:solidFill>
              </a:rPr>
              <a:t> и другими видеоматериалами, подготовленными методистами института, педагогами региона, представителями реальной сферы экономики.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522029" y="4567717"/>
            <a:ext cx="2015508" cy="895012"/>
            <a:chOff x="1293417" y="2957267"/>
            <a:chExt cx="1415942" cy="894810"/>
          </a:xfrm>
        </p:grpSpPr>
        <p:sp>
          <p:nvSpPr>
            <p:cNvPr id="41" name="CustomShape 5"/>
            <p:cNvSpPr/>
            <p:nvPr/>
          </p:nvSpPr>
          <p:spPr>
            <a:xfrm>
              <a:off x="1293417" y="2957267"/>
              <a:ext cx="1415942" cy="70990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-1" dirty="0" smtClean="0">
                  <a:solidFill>
                    <a:srgbClr val="D53942"/>
                  </a:solidFill>
                  <a:latin typeface="Arial Narrow"/>
                </a:rPr>
                <a:t>180585</a:t>
              </a:r>
              <a:r>
                <a:rPr lang="ru-RU" sz="4000" dirty="0" smtClean="0"/>
                <a:t> </a:t>
              </a:r>
              <a:endParaRPr lang="en-US" sz="4000" spc="-1" dirty="0">
                <a:solidFill>
                  <a:srgbClr val="D53942"/>
                </a:solidFill>
              </a:endParaRPr>
            </a:p>
          </p:txBody>
        </p:sp>
        <p:sp>
          <p:nvSpPr>
            <p:cNvPr id="46" name="CustomShape 6"/>
            <p:cNvSpPr/>
            <p:nvPr/>
          </p:nvSpPr>
          <p:spPr>
            <a:xfrm>
              <a:off x="1409444" y="3480648"/>
              <a:ext cx="1184483" cy="3714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-1" dirty="0" smtClean="0">
                  <a:solidFill>
                    <a:srgbClr val="1F3D85"/>
                  </a:solidFill>
                </a:rPr>
                <a:t>посетителей</a:t>
              </a:r>
              <a:endParaRPr lang="en-US" spc="-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9676435" y="4513838"/>
            <a:ext cx="2014822" cy="906028"/>
            <a:chOff x="1293417" y="2957267"/>
            <a:chExt cx="1415942" cy="905824"/>
          </a:xfrm>
        </p:grpSpPr>
        <p:sp>
          <p:nvSpPr>
            <p:cNvPr id="49" name="CustomShape 5"/>
            <p:cNvSpPr/>
            <p:nvPr/>
          </p:nvSpPr>
          <p:spPr>
            <a:xfrm>
              <a:off x="1293417" y="2957267"/>
              <a:ext cx="1415942" cy="70990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spc="-1" dirty="0" smtClean="0">
                  <a:solidFill>
                    <a:srgbClr val="D53942"/>
                  </a:solidFill>
                  <a:latin typeface="Arial Narrow"/>
                </a:rPr>
                <a:t>328082</a:t>
              </a:r>
              <a:endParaRPr lang="en-US" sz="4000" b="1" spc="-1" dirty="0">
                <a:solidFill>
                  <a:srgbClr val="D53942"/>
                </a:solidFill>
                <a:latin typeface="Arial Narrow"/>
              </a:endParaRPr>
            </a:p>
          </p:txBody>
        </p:sp>
        <p:sp>
          <p:nvSpPr>
            <p:cNvPr id="50" name="CustomShape 6"/>
            <p:cNvSpPr/>
            <p:nvPr/>
          </p:nvSpPr>
          <p:spPr>
            <a:xfrm>
              <a:off x="1418370" y="3491662"/>
              <a:ext cx="1184483" cy="3714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spc="-1" dirty="0" smtClean="0">
                  <a:solidFill>
                    <a:srgbClr val="1F3D85"/>
                  </a:solidFill>
                </a:rPr>
                <a:t>просмотров</a:t>
              </a:r>
              <a:endParaRPr lang="en-US" spc="-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1" name="Содержимое 5" descr="http://qrcoder.ru/code/?http%3A%2F%2Fproforientir42.ru%2F&amp;4&amp;0"/>
          <p:cNvPicPr>
            <a:picLocks noGrp="1"/>
          </p:cNvPicPr>
          <p:nvPr>
            <p:ph idx="1"/>
          </p:nvPr>
        </p:nvPicPr>
        <p:blipFill>
          <a:blip r:embed="rId6" cstate="print"/>
          <a:srcRect l="7264" t="2941"/>
          <a:stretch>
            <a:fillRect/>
          </a:stretch>
        </p:blipFill>
        <p:spPr>
          <a:xfrm>
            <a:off x="5764192" y="4531076"/>
            <a:ext cx="1493135" cy="1145894"/>
          </a:xfrm>
        </p:spPr>
      </p:pic>
    </p:spTree>
    <p:extLst>
      <p:ext uri="{BB962C8B-B14F-4D97-AF65-F5344CB8AC3E}">
        <p14:creationId xmlns:p14="http://schemas.microsoft.com/office/powerpoint/2010/main" xmlns="" val="135904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5E1CE-A704-48AD-8864-7C9F4E1E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944" y="454179"/>
            <a:ext cx="10227343" cy="891541"/>
          </a:xfrm>
        </p:spPr>
        <p:txBody>
          <a:bodyPr/>
          <a:lstStyle/>
          <a:p>
            <a:r>
              <a:rPr lang="ru-RU" sz="2800" dirty="0" smtClean="0"/>
              <a:t>Центр профориентации: научно-методическое обеспечение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53436" y="1741713"/>
            <a:ext cx="10538564" cy="4947185"/>
          </a:xfrm>
        </p:spPr>
        <p:txBody>
          <a:bodyPr/>
          <a:lstStyle/>
          <a:p>
            <a:r>
              <a:rPr lang="ru-RU" sz="2200" dirty="0" err="1" smtClean="0"/>
              <a:t>Видеолекция</a:t>
            </a:r>
            <a:r>
              <a:rPr lang="ru-RU" sz="2200" dirty="0" smtClean="0"/>
              <a:t> для педагогов «Системный подход к организации профориентации» </a:t>
            </a:r>
            <a:r>
              <a:rPr lang="ru-RU" sz="2200" u="sng" dirty="0" smtClean="0">
                <a:hlinkClick r:id="rId2"/>
              </a:rPr>
              <a:t>https://youtu.be/L0-VABoU2V0</a:t>
            </a:r>
            <a:r>
              <a:rPr lang="ru-RU" sz="2200" dirty="0" smtClean="0"/>
              <a:t>), </a:t>
            </a:r>
          </a:p>
          <a:p>
            <a:r>
              <a:rPr lang="ru-RU" sz="2200" dirty="0" smtClean="0"/>
              <a:t> </a:t>
            </a:r>
            <a:r>
              <a:rPr lang="ru-RU" sz="2200" dirty="0" err="1" smtClean="0"/>
              <a:t>Видеотренинг</a:t>
            </a:r>
            <a:r>
              <a:rPr lang="ru-RU" sz="2200" dirty="0" smtClean="0"/>
              <a:t> «Мастерство публичного выступления» </a:t>
            </a:r>
          </a:p>
          <a:p>
            <a:pPr>
              <a:buNone/>
            </a:pPr>
            <a:r>
              <a:rPr lang="ru-RU" sz="2200" u="sng" dirty="0" smtClean="0">
                <a:hlinkClick r:id="rId3"/>
              </a:rPr>
              <a:t>https://youtu.be/TDz-L2TbfjQ</a:t>
            </a:r>
            <a:r>
              <a:rPr lang="ru-RU" sz="2200" dirty="0" smtClean="0"/>
              <a:t> </a:t>
            </a:r>
          </a:p>
          <a:p>
            <a:r>
              <a:rPr lang="ru-RU" sz="2200" dirty="0" err="1" smtClean="0"/>
              <a:t>Видеокейс</a:t>
            </a:r>
            <a:r>
              <a:rPr lang="ru-RU" sz="2200" dirty="0" smtClean="0"/>
              <a:t> для школьников «Основы выбора профессии» </a:t>
            </a:r>
          </a:p>
          <a:p>
            <a:pPr>
              <a:buNone/>
            </a:pPr>
            <a:r>
              <a:rPr lang="ru-RU" sz="2200" u="sng" dirty="0" smtClean="0">
                <a:hlinkClick r:id="rId4"/>
              </a:rPr>
              <a:t>https://www.youtube.com/watch?v=agAhmxhE9Vc&amp;feature=emb_logo</a:t>
            </a:r>
            <a:endParaRPr lang="ru-RU" sz="2200" dirty="0" smtClean="0"/>
          </a:p>
          <a:p>
            <a:r>
              <a:rPr lang="ru-RU" sz="2200" dirty="0" err="1" smtClean="0"/>
              <a:t>Видеоурок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мл.школьников</a:t>
            </a:r>
            <a:r>
              <a:rPr lang="ru-RU" sz="2200" dirty="0" smtClean="0"/>
              <a:t> «Планета профессий»</a:t>
            </a:r>
          </a:p>
          <a:p>
            <a:pPr>
              <a:buNone/>
            </a:pPr>
            <a:r>
              <a:rPr lang="ru-RU" sz="2200" u="sng" dirty="0" smtClean="0">
                <a:hlinkClick r:id="rId5"/>
              </a:rPr>
              <a:t>https://youtu.be/L4ZcK2lK6O4</a:t>
            </a:r>
            <a:endParaRPr lang="ru-RU" sz="2200" u="sng" dirty="0" smtClean="0"/>
          </a:p>
          <a:p>
            <a:r>
              <a:rPr lang="ru-RU" sz="2200" dirty="0" err="1" smtClean="0"/>
              <a:t>Видеоурок</a:t>
            </a:r>
            <a:r>
              <a:rPr lang="ru-RU" sz="2200" dirty="0" smtClean="0"/>
              <a:t> для школьников (среднее звено) «Ступени карьеры»</a:t>
            </a:r>
          </a:p>
          <a:p>
            <a:pPr>
              <a:buNone/>
            </a:pPr>
            <a:r>
              <a:rPr lang="en-US" sz="2200" u="sng" dirty="0" smtClean="0">
                <a:hlinkClick r:id="rId6"/>
              </a:rPr>
              <a:t>https://disk.yandex.ru/i/RpPYBS2dJRrpAA</a:t>
            </a:r>
            <a:endParaRPr lang="ru-RU" sz="2200" u="sng" dirty="0" smtClean="0"/>
          </a:p>
          <a:p>
            <a:r>
              <a:rPr lang="ru-RU" sz="2200" dirty="0" err="1" smtClean="0"/>
              <a:t>Видеоурок</a:t>
            </a:r>
            <a:r>
              <a:rPr lang="ru-RU" sz="2200" dirty="0" smtClean="0"/>
              <a:t> для ст.школьников «Твой выбор»</a:t>
            </a:r>
          </a:p>
          <a:p>
            <a:pPr>
              <a:buNone/>
            </a:pPr>
            <a:r>
              <a:rPr lang="ru-RU" sz="2200" u="sng" dirty="0" smtClean="0">
                <a:hlinkClick r:id="rId5"/>
              </a:rPr>
              <a:t>https://youtu.be/6ZclzwVzSmI </a:t>
            </a:r>
            <a:r>
              <a:rPr lang="ru-RU" sz="2000" b="1" u="sng" dirty="0" smtClean="0">
                <a:hlinkClick r:id="rId5"/>
              </a:rPr>
              <a:t>(4 июня организовать просмотр и обсуждение, отчет)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КРИРПО">
      <a:dk1>
        <a:sysClr val="windowText" lastClr="000000"/>
      </a:dk1>
      <a:lt1>
        <a:sysClr val="window" lastClr="FFFFFF"/>
      </a:lt1>
      <a:dk2>
        <a:srgbClr val="1C407B"/>
      </a:dk2>
      <a:lt2>
        <a:srgbClr val="D8DDE6"/>
      </a:lt2>
      <a:accent1>
        <a:srgbClr val="1C407B"/>
      </a:accent1>
      <a:accent2>
        <a:srgbClr val="D53942"/>
      </a:accent2>
      <a:accent3>
        <a:srgbClr val="FFC000"/>
      </a:accent3>
      <a:accent4>
        <a:srgbClr val="0070C0"/>
      </a:accent4>
      <a:accent5>
        <a:srgbClr val="00B0F0"/>
      </a:accent5>
      <a:accent6>
        <a:srgbClr val="C2DFFD"/>
      </a:accent6>
      <a:hlink>
        <a:srgbClr val="0070C0"/>
      </a:hlink>
      <a:folHlink>
        <a:srgbClr val="B5BFCF"/>
      </a:folHlink>
    </a:clrScheme>
    <a:fontScheme name="Тема КРИРП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КРИРПО" id="{981221AA-6085-4CDA-8D25-EED531B9F563}" vid="{C38886DD-F7B8-4B00-94A7-A557D86504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КРИРПО</Template>
  <TotalTime>1358</TotalTime>
  <Words>1433</Words>
  <Application>Microsoft Office PowerPoint</Application>
  <PresentationFormat>Произвольный</PresentationFormat>
  <Paragraphs>238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профориентационной  работы в Кузбассе</vt:lpstr>
      <vt:lpstr>Центр профориентации ГБУ ДПО «КРИРПО»</vt:lpstr>
      <vt:lpstr>Центр профориентации координатор регионального плана профориентационных мероприятий</vt:lpstr>
      <vt:lpstr>Слайд 4</vt:lpstr>
      <vt:lpstr>Слайд 5</vt:lpstr>
      <vt:lpstr>Слайд 6</vt:lpstr>
      <vt:lpstr>Слайд 7</vt:lpstr>
      <vt:lpstr>Слайд 8</vt:lpstr>
      <vt:lpstr>Центр профориентации: научно-методическое обеспечение</vt:lpstr>
      <vt:lpstr>Слайд 10</vt:lpstr>
      <vt:lpstr>Слайд 11</vt:lpstr>
      <vt:lpstr>Слайд 12</vt:lpstr>
      <vt:lpstr>Модель…. </vt:lpstr>
      <vt:lpstr>Слайд 14</vt:lpstr>
      <vt:lpstr>Стратегия развития системы профориентации в Кузбассе до 2035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Зейц Елена Васильевна</dc:creator>
  <cp:lastModifiedBy>sna</cp:lastModifiedBy>
  <cp:revision>145</cp:revision>
  <dcterms:created xsi:type="dcterms:W3CDTF">2020-10-22T15:59:34Z</dcterms:created>
  <dcterms:modified xsi:type="dcterms:W3CDTF">2021-06-01T06:42:49Z</dcterms:modified>
</cp:coreProperties>
</file>